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6" r:id="rId1"/>
    <p:sldMasterId id="2147483788" r:id="rId2"/>
    <p:sldMasterId id="2147483797" r:id="rId3"/>
  </p:sldMasterIdLst>
  <p:notesMasterIdLst>
    <p:notesMasterId r:id="rId58"/>
  </p:notesMasterIdLst>
  <p:handoutMasterIdLst>
    <p:handoutMasterId r:id="rId59"/>
  </p:handoutMasterIdLst>
  <p:sldIdLst>
    <p:sldId id="351" r:id="rId4"/>
    <p:sldId id="284" r:id="rId5"/>
    <p:sldId id="623" r:id="rId6"/>
    <p:sldId id="624" r:id="rId7"/>
    <p:sldId id="626" r:id="rId8"/>
    <p:sldId id="625" r:id="rId9"/>
    <p:sldId id="627" r:id="rId10"/>
    <p:sldId id="628" r:id="rId11"/>
    <p:sldId id="632" r:id="rId12"/>
    <p:sldId id="634" r:id="rId13"/>
    <p:sldId id="633" r:id="rId14"/>
    <p:sldId id="637" r:id="rId15"/>
    <p:sldId id="638" r:id="rId16"/>
    <p:sldId id="648" r:id="rId17"/>
    <p:sldId id="652" r:id="rId18"/>
    <p:sldId id="640" r:id="rId19"/>
    <p:sldId id="398" r:id="rId20"/>
    <p:sldId id="644" r:id="rId21"/>
    <p:sldId id="642" r:id="rId22"/>
    <p:sldId id="645" r:id="rId23"/>
    <p:sldId id="646" r:id="rId24"/>
    <p:sldId id="653" r:id="rId25"/>
    <p:sldId id="668" r:id="rId26"/>
    <p:sldId id="669" r:id="rId27"/>
    <p:sldId id="657" r:id="rId28"/>
    <p:sldId id="658" r:id="rId29"/>
    <p:sldId id="659" r:id="rId30"/>
    <p:sldId id="660" r:id="rId31"/>
    <p:sldId id="661" r:id="rId32"/>
    <p:sldId id="678" r:id="rId33"/>
    <p:sldId id="445" r:id="rId34"/>
    <p:sldId id="663" r:id="rId35"/>
    <p:sldId id="664" r:id="rId36"/>
    <p:sldId id="665" r:id="rId37"/>
    <p:sldId id="666" r:id="rId38"/>
    <p:sldId id="667" r:id="rId39"/>
    <p:sldId id="649" r:id="rId40"/>
    <p:sldId id="647" r:id="rId41"/>
    <p:sldId id="650" r:id="rId42"/>
    <p:sldId id="670" r:id="rId43"/>
    <p:sldId id="651" r:id="rId44"/>
    <p:sldId id="287" r:id="rId45"/>
    <p:sldId id="288" r:id="rId46"/>
    <p:sldId id="331" r:id="rId47"/>
    <p:sldId id="333" r:id="rId48"/>
    <p:sldId id="332" r:id="rId49"/>
    <p:sldId id="334" r:id="rId50"/>
    <p:sldId id="335" r:id="rId51"/>
    <p:sldId id="336" r:id="rId52"/>
    <p:sldId id="671" r:id="rId53"/>
    <p:sldId id="675" r:id="rId54"/>
    <p:sldId id="673" r:id="rId55"/>
    <p:sldId id="676" r:id="rId56"/>
    <p:sldId id="677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B7B953-1DF4-8E25-2FD7-461A6661F625}" name="user" initials="u" userId="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B0F0"/>
    <a:srgbClr val="104862"/>
    <a:srgbClr val="FF970D"/>
    <a:srgbClr val="E28100"/>
    <a:srgbClr val="FFE0B7"/>
    <a:srgbClr val="F4F1DC"/>
    <a:srgbClr val="FFA833"/>
    <a:srgbClr val="C87200"/>
    <a:srgbClr val="EA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5026" autoAdjust="0"/>
  </p:normalViewPr>
  <p:slideViewPr>
    <p:cSldViewPr snapToGrid="0">
      <p:cViewPr varScale="1">
        <p:scale>
          <a:sx n="109" d="100"/>
          <a:sy n="109" d="100"/>
        </p:scale>
        <p:origin x="739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microsoft.com/office/2018/10/relationships/authors" Target="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838347-759C-F53F-163B-B8E54E33C0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6DDCB2-CDD3-8B69-8D8F-FDAF35D56A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BB134-ADA3-4989-82E4-F95D3597DBD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42ED4F-FEF2-C6B9-2766-E4AAF193B9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E3F7E7-6746-6475-D83B-D8E742C911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830BF-6385-4965-ADC7-6BD8B8B93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5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39,'0'-1,"0"0,1 1,-1-1,1 0,-1 1,0-1,0 1,1 0,0-1,-1 0,0 0,1 1,-1 0,1-1,-1 1,1 0,0 0,-1-1,1 1,0-1,0 1,0 0,19-7,-18 6,29-5,-2 1,2 1,35-1,96 6,-62 1,-81-3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23,'4'0,"9"0,13 0,11 0,2 0,-1 0,-4 0,-3-3,-4-3,-2 2,-1 0,2 2,4-1,2 3,-5-1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1,'655'0,"-636"0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45,'4'0,"9"0,11 0,10 0,13 0,7-2,5-3,-8-2,-9 0,-8 0,-8 3,-4 1,0 1,1 2,1 0,1 0,2-3,-3-1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0,'3'0,"11"0,16 0,16 0,3 0,3 0,0 0,-3 0,-4 0,-2 0,-6 0,1 0,-3 0,-4 0,2 0,-1 0,-6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0 166,'4'0,"3"0,11-7,12-3,17-5,14-3,2 0,11-2,8 0,4 1,-7 3,-10 4,-13 6,-17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0,'1303'0,"-1280"0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0,'664'0,"-645"0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0,'553'0,"-537"0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56,'329'-11,"-186"4,105-13,-56 4,-180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0,'646'0,"-622"0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저희는 표시 디자인 오류 탐색기 와</a:t>
            </a:r>
            <a:r>
              <a:rPr lang="en-US" altLang="ko-KR" dirty="0"/>
              <a:t> </a:t>
            </a:r>
            <a:r>
              <a:rPr lang="ko-KR" altLang="en-US" dirty="0" err="1"/>
              <a:t>챗봇</a:t>
            </a:r>
            <a:r>
              <a:rPr lang="ko-KR" altLang="en-US" dirty="0"/>
              <a:t> 제작 프로젝트를 진행한 </a:t>
            </a:r>
            <a:r>
              <a:rPr lang="en-US" altLang="ko-KR" dirty="0"/>
              <a:t>CCC</a:t>
            </a:r>
            <a:r>
              <a:rPr lang="ko-KR" altLang="en-US" dirty="0"/>
              <a:t>팀 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2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45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C7966-4D41-4CE5-A527-31AA97081CE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4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665FA662-86E8-B7DB-83C6-E98365D34CD8}"/>
              </a:ext>
            </a:extLst>
          </p:cNvPr>
          <p:cNvSpPr/>
          <p:nvPr userDrawn="1"/>
        </p:nvSpPr>
        <p:spPr>
          <a:xfrm>
            <a:off x="122842" y="779996"/>
            <a:ext cx="8898316" cy="4157763"/>
          </a:xfrm>
          <a:prstGeom prst="round2SameRect">
            <a:avLst>
              <a:gd name="adj1" fmla="val 338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7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411191" y="978686"/>
            <a:ext cx="4722471" cy="202745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7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77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04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297181" y="293541"/>
            <a:ext cx="8549640" cy="4556418"/>
          </a:xfrm>
          <a:prstGeom prst="roundRect">
            <a:avLst>
              <a:gd name="adj" fmla="val 3845"/>
            </a:avLst>
          </a:prstGeom>
          <a:solidFill>
            <a:schemeClr val="accent1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979752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575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4A660-9C60-0B30-6964-2EACDD8A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4A41F7-36F4-979A-CA6B-2E330045F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F408B-816A-0C28-982C-43D266BB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04B72-2DAD-7BBF-15BE-DDA929CD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1A6ADA-24A8-9E9F-ADAB-57702701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972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54DF3-F041-096D-D6C8-5763D0A2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A7F636-64DF-ABDD-56BA-59ADF1993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60CCE-C87B-3AA8-E73F-60C111CF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3C9C66-6C94-1EE8-84B9-EBEF98F8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26EFA-03DD-1C21-2B00-5E183650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77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E3428-46A8-07EF-63FE-FB2D7B89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E6077-7187-D54B-B46B-42BF15DA6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2B143-BC5E-F7FC-2160-5FCC42096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166A6-BF3E-867C-66F3-2A03C5A4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E8AB3-8287-9B83-EB41-FB392B6E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31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9A746-71FA-0CCB-31DD-EC3B06AC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ED57C-2570-CF40-6148-3447F6C57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B8C20-B08D-51C4-F87A-06C89F129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AF65A-AD74-067E-ECBA-1F3B55D2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7A583-D31B-2B10-18A1-28C43D27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DB18F-7AFA-8788-ACB4-40F616D3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083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6B16D-CC68-9317-AFD2-A42E46E3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45CDA-884D-0DE1-2C81-D522E7FAD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46D2F-0E66-C6E4-A551-1F768ED39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0FC007-4417-E1EF-36EC-2D0A1C1FD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709DE7-3D7A-B480-3F20-798D87329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973D1-4003-A29E-22B8-22BD92BE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0DE591-4AA4-2847-1619-D744047C8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72AD43-26BA-6536-9685-2825CCE1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788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DCF2E-7FD7-88B2-8154-CB48825E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E5BFEB-C521-117F-1516-5EB82BC9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0725B6-A1B8-50E4-9A94-42EC9687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9738B2-3195-52C2-1FCB-9955482F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0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F654977-D681-C1D1-EA8B-0E13AF56865E}"/>
              </a:ext>
            </a:extLst>
          </p:cNvPr>
          <p:cNvSpPr/>
          <p:nvPr userDrawn="1"/>
        </p:nvSpPr>
        <p:spPr>
          <a:xfrm>
            <a:off x="122842" y="779996"/>
            <a:ext cx="8898316" cy="4157763"/>
          </a:xfrm>
          <a:prstGeom prst="round2SameRect">
            <a:avLst>
              <a:gd name="adj1" fmla="val 338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85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DA4338-4E73-4223-86B3-9E4897BE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22E320-31FE-EC4B-A485-F68D810C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6D274-B617-862E-BFEC-A4E0C625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84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1AA03-78B9-092B-D760-6C31DE76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7EF79C-2803-BA31-DD83-E31DB05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EE9FF0-3473-A147-BC13-B6C087EF6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8ED77B-CB2F-5086-A521-144609C3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BABDA4-9301-BB34-262D-4FD9F8B2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EE95E5-ED53-5380-B11D-65FBADE7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179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E311F-927C-A321-C4CD-68276C6F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C79745-B4FF-9DE2-BC73-9EEA91C59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23E9FD-03D5-3FE3-BA57-F3A9E78F7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7AC92D-8CF3-507D-6A2C-AC8E0D89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38DAA0-BE91-9D9C-0A0B-2B3FFAEA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E7994E-6427-6A8B-18DD-4F78D475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78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0C862-BA65-6958-7370-0306A300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CF711-AE26-CC39-D52C-AA384EEF9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9E467-3CA9-92C3-3E5F-6EEBFDC0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653320-41D2-8A84-2769-0E41EC5C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E19A4B-6F74-4692-AA53-67764799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36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DF9B11-ED4B-ADD4-A645-FFAA8DC5C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015A5C-B4EA-A4EB-4F8D-2C06F2D6B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2AB21-367E-F356-30B1-3B8DA3C2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AAC0C-1C36-4C69-AE82-E3A0D077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5E894-012D-91B9-1CBB-AB6B86AA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65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9CB0-9F83-492A-B651-52B165F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E951-95AA-4B18-B82F-1368C82EC80D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AE63C-A9E6-449C-AC1B-52A62E07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99D-A7FD-45D8-A792-4928399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3228-F3DD-425B-988C-D76345EAF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02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3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8871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135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1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3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3"/>
          </p:nvPr>
        </p:nvSpPr>
        <p:spPr>
          <a:xfrm>
            <a:off x="551137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3094312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4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9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9CB0-9F83-492A-B651-52B165F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E951-95AA-4B18-B82F-1368C82EC80D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AE63C-A9E6-449C-AC1B-52A62E07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99D-A7FD-45D8-A792-4928399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3228-F3DD-425B-988C-D76345EAF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22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94" r:id="rId2"/>
    <p:sldLayoutId id="2147483795" r:id="rId3"/>
    <p:sldLayoutId id="2147483780" r:id="rId4"/>
    <p:sldLayoutId id="2147483781" r:id="rId5"/>
    <p:sldLayoutId id="2147483736" r:id="rId6"/>
    <p:sldLayoutId id="2147483793" r:id="rId7"/>
    <p:sldLayoutId id="2147483724" r:id="rId8"/>
    <p:sldLayoutId id="214748379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BF2CC-604A-4C1C-B7EA-EEC2992BCDC2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D204-3601-494C-B983-E191288519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9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01A4C2-51F4-3612-5EC8-E5423AD6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96ABC0-E1D4-A02A-DD9E-D6D1BEA7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4F943-A5E7-A629-CE71-072017E4B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8AEE5-2B50-8258-B2CB-568F68355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FD060-839F-7770-CCEB-C9500A9F7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9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hipjaengyi_cat18/Data-Centric-OCR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6.xml"/><Relationship Id="rId3" Type="http://schemas.openxmlformats.org/officeDocument/2006/relationships/image" Target="../media/image62.png"/><Relationship Id="rId21" Type="http://schemas.openxmlformats.org/officeDocument/2006/relationships/image" Target="NULL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17" Type="http://schemas.openxmlformats.org/officeDocument/2006/relationships/image" Target="NULL"/><Relationship Id="rId2" Type="http://schemas.openxmlformats.org/officeDocument/2006/relationships/image" Target="../media/image61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NULL"/><Relationship Id="rId5" Type="http://schemas.openxmlformats.org/officeDocument/2006/relationships/image" Target="../media/image64.jp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customXml" Target="../ink/ink2.xml"/><Relationship Id="rId19" Type="http://schemas.openxmlformats.org/officeDocument/2006/relationships/image" Target="NULL"/><Relationship Id="rId4" Type="http://schemas.openxmlformats.org/officeDocument/2006/relationships/image" Target="../media/image63.png"/><Relationship Id="rId9" Type="http://schemas.openxmlformats.org/officeDocument/2006/relationships/image" Target="NULL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9.xml"/><Relationship Id="rId7" Type="http://schemas.openxmlformats.org/officeDocument/2006/relationships/customXml" Target="../ink/ink10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../media/image56.png"/><Relationship Id="rId10" Type="http://schemas.openxmlformats.org/officeDocument/2006/relationships/image" Target="../media/image67.png"/><Relationship Id="rId9" Type="http://schemas.openxmlformats.org/officeDocument/2006/relationships/customXml" Target="../ink/ink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youtube.com/watch?v=IPCwKGRjqH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A57050-76E6-7C75-0E85-5E9FD3D621E1}"/>
              </a:ext>
            </a:extLst>
          </p:cNvPr>
          <p:cNvCxnSpPr/>
          <p:nvPr/>
        </p:nvCxnSpPr>
        <p:spPr>
          <a:xfrm>
            <a:off x="525780" y="1014748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7F92A7-01E2-8301-340C-20AF4236192D}"/>
              </a:ext>
            </a:extLst>
          </p:cNvPr>
          <p:cNvCxnSpPr/>
          <p:nvPr/>
        </p:nvCxnSpPr>
        <p:spPr>
          <a:xfrm>
            <a:off x="525780" y="4066957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DA4BA-ADA6-520A-6294-2D87A987E0B9}"/>
              </a:ext>
            </a:extLst>
          </p:cNvPr>
          <p:cNvSpPr txBox="1"/>
          <p:nvPr/>
        </p:nvSpPr>
        <p:spPr>
          <a:xfrm>
            <a:off x="596900" y="3432563"/>
            <a:ext cx="4257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김동민 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백혜리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윤도하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이예림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장유미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최재권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황지의</a:t>
            </a:r>
            <a:endParaRPr lang="en-US" altLang="ko-KR" spc="-150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AED7F4-B860-6F1A-7E58-43F83268870C}"/>
              </a:ext>
            </a:extLst>
          </p:cNvPr>
          <p:cNvSpPr txBox="1"/>
          <p:nvPr/>
        </p:nvSpPr>
        <p:spPr>
          <a:xfrm>
            <a:off x="443079" y="690228"/>
            <a:ext cx="499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1" i="0" dirty="0" err="1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랭체인이</a:t>
            </a:r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만드는 혁신적인 디자인 수정</a:t>
            </a:r>
            <a:endParaRPr lang="ko-KR" altLang="en-US" sz="1200" b="1" dirty="0">
              <a:solidFill>
                <a:srgbClr val="FFFFB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B9C773-9624-B874-BC89-282486482160}"/>
              </a:ext>
            </a:extLst>
          </p:cNvPr>
          <p:cNvGrpSpPr/>
          <p:nvPr/>
        </p:nvGrpSpPr>
        <p:grpSpPr>
          <a:xfrm>
            <a:off x="1047672" y="3672979"/>
            <a:ext cx="4391891" cy="326985"/>
            <a:chOff x="1047672" y="3786823"/>
            <a:chExt cx="4391891" cy="3269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9B58C-5D2D-BE9D-7EC1-3B4F3A0B1FBE}"/>
                </a:ext>
              </a:extLst>
            </p:cNvPr>
            <p:cNvSpPr txBox="1"/>
            <p:nvPr/>
          </p:nvSpPr>
          <p:spPr>
            <a:xfrm>
              <a:off x="1192575" y="3836809"/>
              <a:ext cx="4246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026" name="Picture 2" descr="꿈꾸는 개발자 데뷔코스, 싹">
              <a:extLst>
                <a:ext uri="{FF2B5EF4-FFF2-40B4-BE49-F238E27FC236}">
                  <a16:creationId xmlns:a16="http://schemas.microsoft.com/office/drawing/2014/main" id="{AF61736B-6F74-8042-6F22-39A36EE40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72" y="3786823"/>
              <a:ext cx="289805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원호 5">
            <a:extLst>
              <a:ext uri="{FF2B5EF4-FFF2-40B4-BE49-F238E27FC236}">
                <a16:creationId xmlns:a16="http://schemas.microsoft.com/office/drawing/2014/main" id="{B2DCA2DD-E45E-1B90-FA5A-695DC41EFB3F}"/>
              </a:ext>
            </a:extLst>
          </p:cNvPr>
          <p:cNvSpPr/>
          <p:nvPr/>
        </p:nvSpPr>
        <p:spPr>
          <a:xfrm>
            <a:off x="5414753" y="2424321"/>
            <a:ext cx="5467352" cy="5467350"/>
          </a:xfrm>
          <a:prstGeom prst="arc">
            <a:avLst>
              <a:gd name="adj1" fmla="val 10794171"/>
              <a:gd name="adj2" fmla="val 18312840"/>
            </a:avLst>
          </a:prstGeom>
          <a:noFill/>
          <a:ln w="698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2212BB76-EBAE-2992-18CA-AEE9CAD51AC2}"/>
              </a:ext>
            </a:extLst>
          </p:cNvPr>
          <p:cNvSpPr/>
          <p:nvPr/>
        </p:nvSpPr>
        <p:spPr>
          <a:xfrm>
            <a:off x="5138528" y="2148096"/>
            <a:ext cx="6019802" cy="6019800"/>
          </a:xfrm>
          <a:prstGeom prst="arc">
            <a:avLst>
              <a:gd name="adj1" fmla="val 10794171"/>
              <a:gd name="adj2" fmla="val 19725632"/>
            </a:avLst>
          </a:prstGeom>
          <a:noFill/>
          <a:ln w="69850">
            <a:solidFill>
              <a:srgbClr val="FFFFFF">
                <a:alpha val="6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개체 틀 9">
            <a:extLst>
              <a:ext uri="{FF2B5EF4-FFF2-40B4-BE49-F238E27FC236}">
                <a16:creationId xmlns:a16="http://schemas.microsoft.com/office/drawing/2014/main" id="{1AAA78C7-092D-D89F-0887-569F52FB74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4977" r="4600" b="20178"/>
          <a:stretch/>
        </p:blipFill>
        <p:spPr>
          <a:xfrm>
            <a:off x="5577675" y="2681337"/>
            <a:ext cx="4914900" cy="2457449"/>
          </a:xfrm>
          <a:custGeom>
            <a:avLst/>
            <a:gdLst>
              <a:gd name="connsiteX0" fmla="*/ 2457450 w 4914900"/>
              <a:gd name="connsiteY0" fmla="*/ 0 h 2457449"/>
              <a:gd name="connsiteX1" fmla="*/ 4914900 w 4914900"/>
              <a:gd name="connsiteY1" fmla="*/ 2457449 h 2457449"/>
              <a:gd name="connsiteX2" fmla="*/ 0 w 4914900"/>
              <a:gd name="connsiteY2" fmla="*/ 2457449 h 2457449"/>
              <a:gd name="connsiteX3" fmla="*/ 2457450 w 4914900"/>
              <a:gd name="connsiteY3" fmla="*/ 0 h 245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457449">
                <a:moveTo>
                  <a:pt x="2457450" y="0"/>
                </a:moveTo>
                <a:cubicBezTo>
                  <a:pt x="3814662" y="0"/>
                  <a:pt x="4914900" y="1100237"/>
                  <a:pt x="4914900" y="2457449"/>
                </a:cubicBezTo>
                <a:lnTo>
                  <a:pt x="0" y="2457449"/>
                </a:lnTo>
                <a:cubicBezTo>
                  <a:pt x="0" y="1100237"/>
                  <a:pt x="1100238" y="0"/>
                  <a:pt x="2457450" y="0"/>
                </a:cubicBezTo>
                <a:close/>
              </a:path>
            </a:pathLst>
          </a:cu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37C839-F795-2788-973C-BCA7F184A8F8}"/>
              </a:ext>
            </a:extLst>
          </p:cNvPr>
          <p:cNvGrpSpPr/>
          <p:nvPr/>
        </p:nvGrpSpPr>
        <p:grpSpPr>
          <a:xfrm>
            <a:off x="6487517" y="1014747"/>
            <a:ext cx="2467404" cy="1271461"/>
            <a:chOff x="6937341" y="1678375"/>
            <a:chExt cx="4660605" cy="240162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CB40119-5531-0CFC-008B-7769E9BE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288" y="1678375"/>
              <a:ext cx="3169658" cy="2401625"/>
            </a:xfrm>
            <a:prstGeom prst="rect">
              <a:avLst/>
            </a:prstGeom>
            <a:effectLst>
              <a:outerShdw blurRad="508000" dist="495300" dir="7200000" algn="tl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4E9CF23-C27A-5C6B-2276-9DB535A3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3810">
              <a:off x="6937341" y="1709194"/>
              <a:ext cx="1508712" cy="1435763"/>
            </a:xfrm>
            <a:prstGeom prst="rect">
              <a:avLst/>
            </a:prstGeom>
            <a:noFill/>
            <a:ln>
              <a:noFill/>
            </a:ln>
            <a:effectLst>
              <a:outerShdw blurRad="215900" dist="3429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A627E0-2A98-FF1A-2034-0FD4F33CAEFC}"/>
              </a:ext>
            </a:extLst>
          </p:cNvPr>
          <p:cNvSpPr txBox="1"/>
          <p:nvPr/>
        </p:nvSpPr>
        <p:spPr>
          <a:xfrm>
            <a:off x="443079" y="1197698"/>
            <a:ext cx="48198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0" spc="30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탐색기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4000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b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950A-A753-0810-8D0C-D316F9785788}"/>
              </a:ext>
            </a:extLst>
          </p:cNvPr>
          <p:cNvSpPr txBox="1"/>
          <p:nvPr/>
        </p:nvSpPr>
        <p:spPr>
          <a:xfrm>
            <a:off x="1067381" y="256357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89593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</a:t>
              </a:r>
              <a:r>
                <a:rPr lang="ko-KR" altLang="en-US" sz="18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수행절차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</a:t>
              </a: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사관학교  새싹도봉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모서리가 둥근 직사각형 21">
            <a:extLst>
              <a:ext uri="{FF2B5EF4-FFF2-40B4-BE49-F238E27FC236}">
                <a16:creationId xmlns:a16="http://schemas.microsoft.com/office/drawing/2014/main" id="{6639C22F-47E7-8CBB-981F-9870DB7BF148}"/>
              </a:ext>
            </a:extLst>
          </p:cNvPr>
          <p:cNvSpPr/>
          <p:nvPr/>
        </p:nvSpPr>
        <p:spPr>
          <a:xfrm>
            <a:off x="394581" y="830173"/>
            <a:ext cx="8354838" cy="3599588"/>
          </a:xfrm>
          <a:prstGeom prst="roundRect">
            <a:avLst>
              <a:gd name="adj" fmla="val 5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DB33C6F-5CB3-AF29-1846-E932DE15E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67086"/>
              </p:ext>
            </p:extLst>
          </p:nvPr>
        </p:nvGraphicFramePr>
        <p:xfrm>
          <a:off x="394581" y="998627"/>
          <a:ext cx="8325326" cy="3314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0831">
                  <a:extLst>
                    <a:ext uri="{9D8B030D-6E8A-4147-A177-3AD203B41FA5}">
                      <a16:colId xmlns:a16="http://schemas.microsoft.com/office/drawing/2014/main" val="3567546823"/>
                    </a:ext>
                  </a:extLst>
                </a:gridCol>
                <a:gridCol w="1623385">
                  <a:extLst>
                    <a:ext uri="{9D8B030D-6E8A-4147-A177-3AD203B41FA5}">
                      <a16:colId xmlns:a16="http://schemas.microsoft.com/office/drawing/2014/main" val="825328156"/>
                    </a:ext>
                  </a:extLst>
                </a:gridCol>
                <a:gridCol w="2145030">
                  <a:extLst>
                    <a:ext uri="{9D8B030D-6E8A-4147-A177-3AD203B41FA5}">
                      <a16:colId xmlns:a16="http://schemas.microsoft.com/office/drawing/2014/main" val="1308595558"/>
                    </a:ext>
                  </a:extLst>
                </a:gridCol>
                <a:gridCol w="3076080">
                  <a:extLst>
                    <a:ext uri="{9D8B030D-6E8A-4147-A177-3AD203B41FA5}">
                      <a16:colId xmlns:a16="http://schemas.microsoft.com/office/drawing/2014/main" val="394509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6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3/19(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 3/23(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토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 선정 및 확정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멘토님 피드백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37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수집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3/25(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베이스 수집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설계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경우 구글 </a:t>
                      </a:r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맞춤법은 네이버 맞춤법 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LLM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모델을 활용해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학습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적용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4/1(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오류 파악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 검증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 시 오류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82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3/26(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스트림릿을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통한 서비스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체계 구축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스트림릿으로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43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4/8(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~ 4/17(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탬플릿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오탈자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257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간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021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16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그룹 6833">
            <a:extLst>
              <a:ext uri="{FF2B5EF4-FFF2-40B4-BE49-F238E27FC236}">
                <a16:creationId xmlns:a16="http://schemas.microsoft.com/office/drawing/2014/main" id="{C0D60874-FF62-FD2B-3257-EFB033B3C9D5}"/>
              </a:ext>
            </a:extLst>
          </p:cNvPr>
          <p:cNvGrpSpPr/>
          <p:nvPr/>
        </p:nvGrpSpPr>
        <p:grpSpPr>
          <a:xfrm>
            <a:off x="0" y="639494"/>
            <a:ext cx="9150672" cy="3495626"/>
            <a:chOff x="0" y="639494"/>
            <a:chExt cx="9150672" cy="3495626"/>
          </a:xfrm>
          <a:solidFill>
            <a:schemeClr val="accent1"/>
          </a:solidFill>
        </p:grpSpPr>
        <p:sp>
          <p:nvSpPr>
            <p:cNvPr id="6832" name="자유형: 도형 6831">
              <a:extLst>
                <a:ext uri="{FF2B5EF4-FFF2-40B4-BE49-F238E27FC236}">
                  <a16:creationId xmlns:a16="http://schemas.microsoft.com/office/drawing/2014/main" id="{663EF849-3CEA-4CC1-3C8F-87B5EF00392D}"/>
                </a:ext>
              </a:extLst>
            </p:cNvPr>
            <p:cNvSpPr/>
            <p:nvPr/>
          </p:nvSpPr>
          <p:spPr>
            <a:xfrm flipH="1">
              <a:off x="4071502" y="639494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31" name="자유형: 도형 6830">
              <a:extLst>
                <a:ext uri="{FF2B5EF4-FFF2-40B4-BE49-F238E27FC236}">
                  <a16:creationId xmlns:a16="http://schemas.microsoft.com/office/drawing/2014/main" id="{BC60CFD2-B731-5740-4FE0-3E2FA3D578BB}"/>
                </a:ext>
              </a:extLst>
            </p:cNvPr>
            <p:cNvSpPr/>
            <p:nvPr/>
          </p:nvSpPr>
          <p:spPr>
            <a:xfrm>
              <a:off x="194408" y="641448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BF3769-C033-B580-13C4-7EC822593A02}"/>
                </a:ext>
              </a:extLst>
            </p:cNvPr>
            <p:cNvSpPr/>
            <p:nvPr/>
          </p:nvSpPr>
          <p:spPr>
            <a:xfrm>
              <a:off x="0" y="782320"/>
              <a:ext cx="9150672" cy="335280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grpSp>
          <p:nvGrpSpPr>
            <p:cNvPr id="6809" name="그룹 6808">
              <a:extLst>
                <a:ext uri="{FF2B5EF4-FFF2-40B4-BE49-F238E27FC236}">
                  <a16:creationId xmlns:a16="http://schemas.microsoft.com/office/drawing/2014/main" id="{06985782-3C3E-B528-B6BD-3F50C8D299EA}"/>
                </a:ext>
              </a:extLst>
            </p:cNvPr>
            <p:cNvGrpSpPr/>
            <p:nvPr/>
          </p:nvGrpSpPr>
          <p:grpSpPr>
            <a:xfrm>
              <a:off x="334788" y="640080"/>
              <a:ext cx="4023852" cy="2407920"/>
              <a:chOff x="4984517" y="462271"/>
              <a:chExt cx="2222966" cy="429367"/>
            </a:xfrm>
            <a:grpFill/>
          </p:grpSpPr>
          <p:sp>
            <p:nvSpPr>
              <p:cNvPr id="6810" name="양쪽 모서리가 둥근 사각형 1">
                <a:extLst>
                  <a:ext uri="{FF2B5EF4-FFF2-40B4-BE49-F238E27FC236}">
                    <a16:creationId xmlns:a16="http://schemas.microsoft.com/office/drawing/2014/main" id="{7692FDFC-5CE9-8A87-E696-B85F0352D8E2}"/>
                  </a:ext>
                </a:extLst>
              </p:cNvPr>
              <p:cNvSpPr/>
              <p:nvPr/>
            </p:nvSpPr>
            <p:spPr>
              <a:xfrm>
                <a:off x="4984517" y="462271"/>
                <a:ext cx="2222966" cy="429367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6811" name="직사각형 6810">
                <a:extLst>
                  <a:ext uri="{FF2B5EF4-FFF2-40B4-BE49-F238E27FC236}">
                    <a16:creationId xmlns:a16="http://schemas.microsoft.com/office/drawing/2014/main" id="{9FB2DA50-40F6-0FA2-B2C4-A2F540911507}"/>
                  </a:ext>
                </a:extLst>
              </p:cNvPr>
              <p:cNvSpPr/>
              <p:nvPr/>
            </p:nvSpPr>
            <p:spPr>
              <a:xfrm>
                <a:off x="5151120" y="524040"/>
                <a:ext cx="1889759" cy="45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22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065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355301" y="766402"/>
            <a:ext cx="3228832" cy="597524"/>
            <a:chOff x="4984518" y="462271"/>
            <a:chExt cx="2222966" cy="429816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471442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ODM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회사에서 데이터를 </a:t>
              </a:r>
              <a:b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</a:b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요청해 진행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89155-0F82-CA9E-45C6-D25C1206B733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EA5259-505F-3B58-0605-4FF965D84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"/>
          <a:stretch/>
        </p:blipFill>
        <p:spPr>
          <a:xfrm>
            <a:off x="630242" y="1731975"/>
            <a:ext cx="7376799" cy="2862253"/>
          </a:xfrm>
          <a:prstGeom prst="rect">
            <a:avLst/>
          </a:prstGeom>
        </p:spPr>
      </p:pic>
      <p:sp>
        <p:nvSpPr>
          <p:cNvPr id="17" name="Google Shape;68;p15">
            <a:extLst>
              <a:ext uri="{FF2B5EF4-FFF2-40B4-BE49-F238E27FC236}">
                <a16:creationId xmlns:a16="http://schemas.microsoft.com/office/drawing/2014/main" id="{B995B277-AB51-1BBB-2A0B-27CCEDCBE443}"/>
              </a:ext>
            </a:extLst>
          </p:cNvPr>
          <p:cNvSpPr txBox="1"/>
          <p:nvPr/>
        </p:nvSpPr>
        <p:spPr>
          <a:xfrm>
            <a:off x="782067" y="1331896"/>
            <a:ext cx="20220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04250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355301" y="766402"/>
            <a:ext cx="3228832" cy="597524"/>
            <a:chOff x="4984518" y="462271"/>
            <a:chExt cx="2222966" cy="429816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471442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포장 디자인 규칙을 통한 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수정 진행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활용데이터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725ABDC-0F9F-2564-5FF2-D810E01AA9CC}"/>
              </a:ext>
            </a:extLst>
          </p:cNvPr>
          <p:cNvGraphicFramePr>
            <a:graphicFrameLocks noGrp="1"/>
          </p:cNvGraphicFramePr>
          <p:nvPr/>
        </p:nvGraphicFramePr>
        <p:xfrm>
          <a:off x="647700" y="1656080"/>
          <a:ext cx="7663179" cy="302415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7503">
                  <a:extLst>
                    <a:ext uri="{9D8B030D-6E8A-4147-A177-3AD203B41FA5}">
                      <a16:colId xmlns:a16="http://schemas.microsoft.com/office/drawing/2014/main" val="45083155"/>
                    </a:ext>
                  </a:extLst>
                </a:gridCol>
                <a:gridCol w="2201934">
                  <a:extLst>
                    <a:ext uri="{9D8B030D-6E8A-4147-A177-3AD203B41FA5}">
                      <a16:colId xmlns:a16="http://schemas.microsoft.com/office/drawing/2014/main" val="2911010248"/>
                    </a:ext>
                  </a:extLst>
                </a:gridCol>
                <a:gridCol w="1375970">
                  <a:extLst>
                    <a:ext uri="{9D8B030D-6E8A-4147-A177-3AD203B41FA5}">
                      <a16:colId xmlns:a16="http://schemas.microsoft.com/office/drawing/2014/main" val="918880304"/>
                    </a:ext>
                  </a:extLst>
                </a:gridCol>
                <a:gridCol w="1673824">
                  <a:extLst>
                    <a:ext uri="{9D8B030D-6E8A-4147-A177-3AD203B41FA5}">
                      <a16:colId xmlns:a16="http://schemas.microsoft.com/office/drawing/2014/main" val="2459518533"/>
                    </a:ext>
                  </a:extLst>
                </a:gridCol>
                <a:gridCol w="893948">
                  <a:extLst>
                    <a:ext uri="{9D8B030D-6E8A-4147-A177-3AD203B41FA5}">
                      <a16:colId xmlns:a16="http://schemas.microsoft.com/office/drawing/2014/main" val="3311059818"/>
                    </a:ext>
                  </a:extLst>
                </a:gridCol>
              </a:tblGrid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규칙</a:t>
                      </a:r>
                      <a:r>
                        <a:rPr lang="en-US" altLang="ko-KR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적용기술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 도구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4494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GMP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 비율 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1:0.83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 V5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079579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건강기능식품마크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15mm 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</a:t>
                      </a: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V5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9042743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원산지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Vision API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839805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영양함유정보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2372805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4138630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9113503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 띄어쓰기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716132"/>
                  </a:ext>
                </a:extLst>
              </a:tr>
              <a:tr h="495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-&gt; 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소비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수정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'-&gt;'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46727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 앞에 글자 붙여쓰기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4189089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글자크기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10pt 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Detection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248576"/>
                  </a:ext>
                </a:extLst>
              </a:tr>
            </a:tbl>
          </a:graphicData>
        </a:graphic>
      </p:graphicFrame>
      <p:sp>
        <p:nvSpPr>
          <p:cNvPr id="14" name="Google Shape;75;p16">
            <a:extLst>
              <a:ext uri="{FF2B5EF4-FFF2-40B4-BE49-F238E27FC236}">
                <a16:creationId xmlns:a16="http://schemas.microsoft.com/office/drawing/2014/main" id="{505538CC-C77C-5303-F730-CAB4623D0148}"/>
              </a:ext>
            </a:extLst>
          </p:cNvPr>
          <p:cNvSpPr txBox="1"/>
          <p:nvPr/>
        </p:nvSpPr>
        <p:spPr>
          <a:xfrm>
            <a:off x="3755735" y="870873"/>
            <a:ext cx="447507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디자인 규칙에 숫자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특정문구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</a:t>
            </a:r>
            <a:r>
              <a:rPr lang="ko-KR" altLang="en-US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규칙 추가했으며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진행이 가능한 것만 수정해 다음과 같은 목록을 제공했음</a:t>
            </a:r>
            <a:endParaRPr lang="en-US" altLang="ko-KR" sz="11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C73320-18F7-D164-9BE9-25AD861FF30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3550711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30893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en-US" altLang="ko-KR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6900"/>
            <a:chOff x="4984518" y="462271"/>
            <a:chExt cx="2222966" cy="429367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555188"/>
              <a:ext cx="1889759" cy="243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이미지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Crop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50DB9859-D0BE-D4F2-6CDC-D5A04A84D0F4}"/>
              </a:ext>
            </a:extLst>
          </p:cNvPr>
          <p:cNvSpPr txBox="1"/>
          <p:nvPr/>
        </p:nvSpPr>
        <p:spPr>
          <a:xfrm>
            <a:off x="3453571" y="840201"/>
            <a:ext cx="491139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이미지는 표시 디자인 외 다른 이미지가 있어 검수를 진행할 시 어려움이 따름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활용해 원하는 이미지대로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검수하려 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2FA9398-A832-82C6-ED43-4012CFC9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00" y="1650324"/>
            <a:ext cx="2692400" cy="300041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6A71307-AD63-A973-1EC1-C75014D784B0}"/>
              </a:ext>
            </a:extLst>
          </p:cNvPr>
          <p:cNvGrpSpPr/>
          <p:nvPr/>
        </p:nvGrpSpPr>
        <p:grpSpPr>
          <a:xfrm>
            <a:off x="3003743" y="2985368"/>
            <a:ext cx="676795" cy="493563"/>
            <a:chOff x="5413654" y="1877751"/>
            <a:chExt cx="676795" cy="493563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B98B7C9A-7444-1E95-B7BF-2B21EF8B3A42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507FD6DB-BE36-E0DE-2993-213869DF1672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EF9C213-37DF-51B2-7233-03E2F94A2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16" b="1615"/>
          <a:stretch/>
        </p:blipFill>
        <p:spPr>
          <a:xfrm>
            <a:off x="3680538" y="1854728"/>
            <a:ext cx="3443387" cy="2796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1AA67-65A5-A16E-39BD-7B20FE46CFC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4084505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70"/>
            <a:chOff x="4984518" y="462271"/>
            <a:chExt cx="2222966" cy="430424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GMP, </a:t>
              </a: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건강기능식품 로고인식 및 문제점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50DB9859-D0BE-D4F2-6CDC-D5A04A84D0F4}"/>
              </a:ext>
            </a:extLst>
          </p:cNvPr>
          <p:cNvSpPr txBox="1"/>
          <p:nvPr/>
        </p:nvSpPr>
        <p:spPr>
          <a:xfrm>
            <a:off x="3375486" y="805160"/>
            <a:ext cx="491139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로고의 크기 및 위치를 확인 시키기 위해 두 로고 인식 진행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증강 후에도 데이터셋 수는 총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개로 나타남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후 결과를 확인하는 과정에서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보이는 것과 같이 결과가 매우 좋지 않음을 확인할 수 있음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데이터 부족으로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 하였으며 구글링을 통해 자료를 추가로 수집함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내용 개체 틀 8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A3FAA001-F2FA-03E2-B5D8-68475682B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49" y="3485650"/>
            <a:ext cx="1324733" cy="1324733"/>
          </a:xfrm>
          <a:prstGeom prst="rect">
            <a:avLst/>
          </a:prstGeom>
        </p:spPr>
      </p:pic>
      <p:pic>
        <p:nvPicPr>
          <p:cNvPr id="30" name="그림 29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9903BC40-5000-92D7-5D0C-9003CE3F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57" y="2063664"/>
            <a:ext cx="1935956" cy="1328738"/>
          </a:xfrm>
          <a:prstGeom prst="rect">
            <a:avLst/>
          </a:prstGeom>
        </p:spPr>
      </p:pic>
      <p:pic>
        <p:nvPicPr>
          <p:cNvPr id="31" name="그림 30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6971613-F7CC-704C-E288-2FBC531C8A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/>
          <a:stretch/>
        </p:blipFill>
        <p:spPr>
          <a:xfrm>
            <a:off x="5729476" y="2000348"/>
            <a:ext cx="2736330" cy="19666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E098010-67B8-2D1E-0243-318FDE1C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42" y="2044219"/>
            <a:ext cx="2972290" cy="72015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87B857E-0EE3-8A97-A470-906D3F02D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41" y="2768607"/>
            <a:ext cx="2972289" cy="1131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869637-D515-8851-8B97-DC9430D3FBF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9130-0963-4F51-CD3C-4FF2B73374D5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352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0720FC6-D81B-3546-ADCB-27241C59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3" y="1320265"/>
            <a:ext cx="4892464" cy="725868"/>
          </a:xfrm>
          <a:prstGeom prst="rect">
            <a:avLst/>
          </a:prstGeom>
        </p:spPr>
      </p:pic>
      <p:pic>
        <p:nvPicPr>
          <p:cNvPr id="13" name="그림 12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2C70095F-3160-E668-2407-5BC5FA6B6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84" y="2158908"/>
            <a:ext cx="1317806" cy="1317806"/>
          </a:xfrm>
          <a:prstGeom prst="rect">
            <a:avLst/>
          </a:prstGeom>
        </p:spPr>
      </p:pic>
      <p:pic>
        <p:nvPicPr>
          <p:cNvPr id="14" name="그림 13" descr="텍스트, 폰트, 로고, 브랜드이(가) 표시된 사진&#10;&#10;자동 생성된 설명">
            <a:extLst>
              <a:ext uri="{FF2B5EF4-FFF2-40B4-BE49-F238E27FC236}">
                <a16:creationId xmlns:a16="http://schemas.microsoft.com/office/drawing/2014/main" id="{67ABEF58-6506-5E0E-0710-6A61744FD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3" y="2147976"/>
            <a:ext cx="1935956" cy="1328738"/>
          </a:xfrm>
          <a:prstGeom prst="rect">
            <a:avLst/>
          </a:prstGeom>
        </p:spPr>
      </p:pic>
      <p:pic>
        <p:nvPicPr>
          <p:cNvPr id="15" name="그림 14" descr="텍스트, 스크린샷, 인쇄, 폰트이(가) 표시된 사진&#10;&#10;자동 생성된 설명">
            <a:extLst>
              <a:ext uri="{FF2B5EF4-FFF2-40B4-BE49-F238E27FC236}">
                <a16:creationId xmlns:a16="http://schemas.microsoft.com/office/drawing/2014/main" id="{53B72D3A-6BB3-B51C-AF51-1D8AB4202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30" y="2153442"/>
            <a:ext cx="1768946" cy="1317806"/>
          </a:xfrm>
          <a:prstGeom prst="rect">
            <a:avLst/>
          </a:prstGeom>
        </p:spPr>
      </p:pic>
      <p:pic>
        <p:nvPicPr>
          <p:cNvPr id="16" name="그림 15" descr="텍스트, 스크린샷, 폰트, 인쇄이(가) 표시된 사진&#10;&#10;자동 생성된 설명">
            <a:extLst>
              <a:ext uri="{FF2B5EF4-FFF2-40B4-BE49-F238E27FC236}">
                <a16:creationId xmlns:a16="http://schemas.microsoft.com/office/drawing/2014/main" id="{23F7509C-0196-F375-50A7-C31504115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25" y="2158908"/>
            <a:ext cx="1768946" cy="13178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FFE47-D3F7-7375-8D4B-FF7CC1C812E5}"/>
              </a:ext>
            </a:extLst>
          </p:cNvPr>
          <p:cNvSpPr txBox="1"/>
          <p:nvPr/>
        </p:nvSpPr>
        <p:spPr>
          <a:xfrm>
            <a:off x="450403" y="4408051"/>
            <a:ext cx="812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차례의 데이터 추가 및 증강을 하여 최종적으로 좋은 인식률과 정확한 그림을 인식해냈지만 부정확한 인식이 있어서 신뢰도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(conf)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수치를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이상만 나타나게 하여서 로고 인식을 완성함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9A0368-DF12-4136-9274-AEE890633D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438" y="3724068"/>
            <a:ext cx="8125691" cy="1796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7785FD-869F-4115-DDDB-E2C0DB39AE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38" y="4106346"/>
            <a:ext cx="8125691" cy="179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87644-8F1C-5625-82E2-4F2AD4718142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B5554-CCAA-AB43-E587-57FD9983A8C7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787834-42CA-7819-1EEC-D6A1B6250DB1}"/>
              </a:ext>
            </a:extLst>
          </p:cNvPr>
          <p:cNvGrpSpPr/>
          <p:nvPr/>
        </p:nvGrpSpPr>
        <p:grpSpPr>
          <a:xfrm>
            <a:off x="481299" y="766402"/>
            <a:ext cx="2692400" cy="598370"/>
            <a:chOff x="4984518" y="462271"/>
            <a:chExt cx="2222966" cy="430424"/>
          </a:xfrm>
        </p:grpSpPr>
        <p:sp>
          <p:nvSpPr>
            <p:cNvPr id="10" name="양쪽 모서리가 둥근 사각형 1">
              <a:extLst>
                <a:ext uri="{FF2B5EF4-FFF2-40B4-BE49-F238E27FC236}">
                  <a16:creationId xmlns:a16="http://schemas.microsoft.com/office/drawing/2014/main" id="{B8251769-0BDB-770C-D6E6-B8A49A45B34A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D1441ED-64DF-141F-BF3F-3845638073E3}"/>
                </a:ext>
              </a:extLst>
            </p:cNvPr>
            <p:cNvSpPr/>
            <p:nvPr/>
          </p:nvSpPr>
          <p:spPr>
            <a:xfrm>
              <a:off x="5151122" y="472050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GMP, </a:t>
              </a: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건강기능식품 로고인식 및 문제점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61480C-F8A4-C5FB-8AEF-BD3D4723F60E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91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4" name="Google Shape;75;p16">
            <a:extLst>
              <a:ext uri="{FF2B5EF4-FFF2-40B4-BE49-F238E27FC236}">
                <a16:creationId xmlns:a16="http://schemas.microsoft.com/office/drawing/2014/main" id="{F16DF9FE-7E69-D352-F187-7BFF1C0620EC}"/>
              </a:ext>
            </a:extLst>
          </p:cNvPr>
          <p:cNvSpPr txBox="1"/>
          <p:nvPr/>
        </p:nvSpPr>
        <p:spPr>
          <a:xfrm>
            <a:off x="3175003" y="766402"/>
            <a:ext cx="5505436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cv2(OpenCV) –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이미지파일을 읽고 이미지처리 작업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색공간</a:t>
            </a:r>
            <a:r>
              <a:rPr lang="ko-KR" altLang="en-US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 적용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블러처리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이진화등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특정생상범위를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정의하고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데이터에 수학적 연산을 적용하는데 사용</a:t>
            </a:r>
            <a:endParaRPr lang="en-US" altLang="ko-KR" sz="11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Tkinter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사용자로부터 이미지파일을 </a:t>
            </a:r>
            <a:r>
              <a:rPr lang="ko-KR" altLang="en-US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선택받고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처리된 이미지를 저장할 파일 경로를 저장</a:t>
            </a:r>
            <a:endParaRPr lang="en-US" altLang="ko-KR" sz="11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829EF-3D11-2CB6-EB5C-8FE998A50F6B}"/>
              </a:ext>
            </a:extLst>
          </p:cNvPr>
          <p:cNvSpPr txBox="1"/>
          <p:nvPr/>
        </p:nvSpPr>
        <p:spPr>
          <a:xfrm>
            <a:off x="627819" y="3029398"/>
            <a:ext cx="43509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if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uploaded_Image.type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'application/pdf':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UPLOAD_DIRECTORY = ".\Images"</a:t>
            </a:r>
          </a:p>
          <a:p>
            <a:b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file_path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os.path.join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(UPLOAD_DIRECTORY, uploaded_Image.name)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pdf_file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fitz.open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file_path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page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pdf_file.load_page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  #pdf page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한페이지 </a:t>
            </a:r>
            <a:r>
              <a:rPr lang="ko-KR" altLang="en-US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인경우</a:t>
            </a:r>
            <a:endParaRPr lang="ko-KR" altLang="en-US" sz="900" b="0" dirty="0">
              <a:solidFill>
                <a:schemeClr val="accent5">
                  <a:lumMod val="75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matrix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fitz.Matrix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#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확대</a:t>
            </a: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page.get_pixmap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(matrix=matrix)  # matrix 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 사용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pix.tobytes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("ppm") </a:t>
            </a:r>
            <a:endParaRPr lang="ko-KR" altLang="en-US" sz="900" b="0" dirty="0">
              <a:solidFill>
                <a:schemeClr val="accent5">
                  <a:lumMod val="75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io.BytesIO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else: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uploaded_Image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E9EEC-C067-52A1-1D63-E82F54B21C30}"/>
              </a:ext>
            </a:extLst>
          </p:cNvPr>
          <p:cNvSpPr txBox="1"/>
          <p:nvPr/>
        </p:nvSpPr>
        <p:spPr>
          <a:xfrm>
            <a:off x="5189268" y="3029398"/>
            <a:ext cx="37366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np.array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pil_image.convert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('RGB'))  </a:t>
            </a:r>
          </a:p>
          <a:p>
            <a:r>
              <a:rPr lang="ko-KR" altLang="en-US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cv2.cvtColor(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cv2.COLOR_RGB2HSV)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022D8B0-8C5B-BF19-B9FC-611445AD64CA}"/>
              </a:ext>
            </a:extLst>
          </p:cNvPr>
          <p:cNvGrpSpPr/>
          <p:nvPr/>
        </p:nvGrpSpPr>
        <p:grpSpPr>
          <a:xfrm>
            <a:off x="4853354" y="2268187"/>
            <a:ext cx="3699422" cy="554402"/>
            <a:chOff x="4853354" y="1906005"/>
            <a:chExt cx="3699422" cy="5544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AFAF39-BF6E-65BD-BFB0-E1EC569CCC68}"/>
                </a:ext>
              </a:extLst>
            </p:cNvPr>
            <p:cNvSpPr txBox="1"/>
            <p:nvPr/>
          </p:nvSpPr>
          <p:spPr>
            <a:xfrm>
              <a:off x="6144129" y="1906005"/>
              <a:ext cx="114816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이미지를 읽고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BGR &gt;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HSV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4096AB-8774-F989-D42A-4A77B2BB2801}"/>
                </a:ext>
              </a:extLst>
            </p:cNvPr>
            <p:cNvSpPr txBox="1"/>
            <p:nvPr/>
          </p:nvSpPr>
          <p:spPr>
            <a:xfrm>
              <a:off x="7303374" y="1906007"/>
              <a:ext cx="124940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색상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(Hue),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채도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(Saturation),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명도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(Value)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14F651-7B0F-1013-54AF-B25C61BF807B}"/>
                </a:ext>
              </a:extLst>
            </p:cNvPr>
            <p:cNvSpPr txBox="1"/>
            <p:nvPr/>
          </p:nvSpPr>
          <p:spPr>
            <a:xfrm>
              <a:off x="4853354" y="1906005"/>
              <a:ext cx="1262087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이미지를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NumPy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배열로 변환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41F77D-8304-FB7D-D627-8211CAA7F4EC}"/>
              </a:ext>
            </a:extLst>
          </p:cNvPr>
          <p:cNvGrpSpPr/>
          <p:nvPr/>
        </p:nvGrpSpPr>
        <p:grpSpPr>
          <a:xfrm>
            <a:off x="667902" y="2268187"/>
            <a:ext cx="3851345" cy="554400"/>
            <a:chOff x="683085" y="1906005"/>
            <a:chExt cx="3851345" cy="5544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FF414B-A1CE-CCFC-B4D6-D79DB5D00125}"/>
                </a:ext>
              </a:extLst>
            </p:cNvPr>
            <p:cNvSpPr txBox="1"/>
            <p:nvPr/>
          </p:nvSpPr>
          <p:spPr>
            <a:xfrm>
              <a:off x="3285028" y="1906005"/>
              <a:ext cx="124940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>
              <a:noAutofit/>
            </a:bodyPr>
            <a:lstStyle/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PPM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데이터를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이미지로 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66694D-BE6B-EAD1-A235-A12F164B0A7F}"/>
                </a:ext>
              </a:extLst>
            </p:cNvPr>
            <p:cNvSpPr txBox="1"/>
            <p:nvPr/>
          </p:nvSpPr>
          <p:spPr>
            <a:xfrm>
              <a:off x="683085" y="1906007"/>
              <a:ext cx="1262087" cy="55399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파일 선택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경로 반환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6FD5E3-E611-CBC9-B4BB-B6AC17E31C0A}"/>
                </a:ext>
              </a:extLst>
            </p:cNvPr>
            <p:cNvSpPr txBox="1"/>
            <p:nvPr/>
          </p:nvSpPr>
          <p:spPr>
            <a:xfrm>
              <a:off x="1970660" y="1906007"/>
              <a:ext cx="1262087" cy="55399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이미지의 해상도를 높이기 위한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matrix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3E686B-394A-EF20-2EC5-ADC81BA8410E}"/>
              </a:ext>
            </a:extLst>
          </p:cNvPr>
          <p:cNvGrpSpPr/>
          <p:nvPr/>
        </p:nvGrpSpPr>
        <p:grpSpPr>
          <a:xfrm>
            <a:off x="627820" y="1872457"/>
            <a:ext cx="3956398" cy="506979"/>
            <a:chOff x="6335" y="0"/>
            <a:chExt cx="4498350" cy="873344"/>
          </a:xfrm>
        </p:grpSpPr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4ABF2492-7DF6-8746-1676-ED6801C2E3FF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4" name="화살표: 오각형 4">
              <a:extLst>
                <a:ext uri="{FF2B5EF4-FFF2-40B4-BE49-F238E27FC236}">
                  <a16:creationId xmlns:a16="http://schemas.microsoft.com/office/drawing/2014/main" id="{8296632E-EEA3-BD38-D5A6-796F5D9C30EF}"/>
                </a:ext>
              </a:extLst>
            </p:cNvPr>
            <p:cNvSpPr txBox="1"/>
            <p:nvPr/>
          </p:nvSpPr>
          <p:spPr>
            <a:xfrm>
              <a:off x="352887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업로드 </a:t>
              </a:r>
              <a:r>
                <a:rPr lang="en-US" altLang="ko-KR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(PDF,JPG,PNG)</a:t>
              </a:r>
              <a:endParaRPr lang="ko-KR" altLang="en-US" sz="14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C1F85E0-4DD9-94FA-0AFF-464131C12B45}"/>
              </a:ext>
            </a:extLst>
          </p:cNvPr>
          <p:cNvGrpSpPr/>
          <p:nvPr/>
        </p:nvGrpSpPr>
        <p:grpSpPr>
          <a:xfrm>
            <a:off x="4584217" y="1871605"/>
            <a:ext cx="4267986" cy="506979"/>
            <a:chOff x="3605015" y="0"/>
            <a:chExt cx="4498350" cy="873344"/>
          </a:xfrm>
          <a:noFill/>
        </p:grpSpPr>
        <p:sp>
          <p:nvSpPr>
            <p:cNvPr id="36" name="화살표: 갈매기형 수장 35">
              <a:extLst>
                <a:ext uri="{FF2B5EF4-FFF2-40B4-BE49-F238E27FC236}">
                  <a16:creationId xmlns:a16="http://schemas.microsoft.com/office/drawing/2014/main" id="{C8E86769-1E96-CF15-1E32-B9A90ED9FFB6}"/>
                </a:ext>
              </a:extLst>
            </p:cNvPr>
            <p:cNvSpPr/>
            <p:nvPr/>
          </p:nvSpPr>
          <p:spPr>
            <a:xfrm>
              <a:off x="3605015" y="0"/>
              <a:ext cx="4498350" cy="873344"/>
            </a:xfrm>
            <a:prstGeom prst="chevron">
              <a:avLst/>
            </a:prstGeom>
            <a:grp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7" name="화살표: 갈매기형 수장 4">
              <a:extLst>
                <a:ext uri="{FF2B5EF4-FFF2-40B4-BE49-F238E27FC236}">
                  <a16:creationId xmlns:a16="http://schemas.microsoft.com/office/drawing/2014/main" id="{15E7F6B9-9528-C90B-9D72-4ECDB5350373}"/>
                </a:ext>
              </a:extLst>
            </p:cNvPr>
            <p:cNvSpPr txBox="1"/>
            <p:nvPr/>
          </p:nvSpPr>
          <p:spPr>
            <a:xfrm>
              <a:off x="4041687" y="2"/>
              <a:ext cx="3625006" cy="61312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읽기 색 </a:t>
              </a:r>
              <a:r>
                <a:rPr lang="ko-KR" altLang="en-US" sz="1400" b="1" kern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공간 변화 </a:t>
              </a: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58055" y="1411644"/>
            <a:ext cx="8322383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활용하여 색으로 직선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EE6501C-BDF2-450F-FB72-BEB23EE55AC0}"/>
              </a:ext>
            </a:extLst>
          </p:cNvPr>
          <p:cNvCxnSpPr/>
          <p:nvPr/>
        </p:nvCxnSpPr>
        <p:spPr>
          <a:xfrm>
            <a:off x="4686300" y="1913120"/>
            <a:ext cx="0" cy="302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96758E-1834-242D-32C2-34BA8214F47F}"/>
              </a:ext>
            </a:extLst>
          </p:cNvPr>
          <p:cNvSpPr txBox="1"/>
          <p:nvPr/>
        </p:nvSpPr>
        <p:spPr>
          <a:xfrm>
            <a:off x="801693" y="180430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[1]</a:t>
            </a:r>
            <a:endParaRPr lang="ko-KR" altLang="en-US" sz="2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DA5CAA-4E81-FFD9-1909-8EB07FB81814}"/>
              </a:ext>
            </a:extLst>
          </p:cNvPr>
          <p:cNvSpPr txBox="1"/>
          <p:nvPr/>
        </p:nvSpPr>
        <p:spPr>
          <a:xfrm>
            <a:off x="5282555" y="180430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[2]</a:t>
            </a:r>
            <a:endParaRPr lang="ko-KR" altLang="en-US" sz="2000" b="1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9B91F97-9903-9068-8F9F-F30254BC151F}"/>
              </a:ext>
            </a:extLst>
          </p:cNvPr>
          <p:cNvSpPr/>
          <p:nvPr/>
        </p:nvSpPr>
        <p:spPr>
          <a:xfrm>
            <a:off x="4481146" y="2822187"/>
            <a:ext cx="459506" cy="6434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BB032-3A05-2AA3-700E-EA5F628C1A53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4FFC2-B916-CF66-C6AD-3107C19B0CEB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50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375486" y="892263"/>
            <a:ext cx="5495608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5963" indent="-715963" algn="l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</a:t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 색으로 직선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8D528FB-83D6-9B4F-D333-2220400CE667}"/>
              </a:ext>
            </a:extLst>
          </p:cNvPr>
          <p:cNvGrpSpPr/>
          <p:nvPr/>
        </p:nvGrpSpPr>
        <p:grpSpPr>
          <a:xfrm>
            <a:off x="627820" y="1552348"/>
            <a:ext cx="3956398" cy="506979"/>
            <a:chOff x="6335" y="0"/>
            <a:chExt cx="4498350" cy="873344"/>
          </a:xfrm>
        </p:grpSpPr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D8732F6A-A9C7-3346-0398-3ABFCF4CEECF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화살표: 오각형 4">
              <a:extLst>
                <a:ext uri="{FF2B5EF4-FFF2-40B4-BE49-F238E27FC236}">
                  <a16:creationId xmlns:a16="http://schemas.microsoft.com/office/drawing/2014/main" id="{7AFFF576-A525-DCD9-7E85-4B8F6258E9CA}"/>
                </a:ext>
              </a:extLst>
            </p:cNvPr>
            <p:cNvSpPr txBox="1"/>
            <p:nvPr/>
          </p:nvSpPr>
          <p:spPr>
            <a:xfrm>
              <a:off x="352887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추출선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 HSV 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색상 선택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E442766-D700-7245-E3B1-9921A2152B7D}"/>
              </a:ext>
            </a:extLst>
          </p:cNvPr>
          <p:cNvGrpSpPr/>
          <p:nvPr/>
        </p:nvGrpSpPr>
        <p:grpSpPr>
          <a:xfrm>
            <a:off x="4584217" y="1551496"/>
            <a:ext cx="4267986" cy="506979"/>
            <a:chOff x="3605015" y="0"/>
            <a:chExt cx="4498350" cy="873344"/>
          </a:xfrm>
          <a:noFill/>
        </p:grpSpPr>
        <p:sp>
          <p:nvSpPr>
            <p:cNvPr id="52" name="화살표: 갈매기형 수장 51">
              <a:extLst>
                <a:ext uri="{FF2B5EF4-FFF2-40B4-BE49-F238E27FC236}">
                  <a16:creationId xmlns:a16="http://schemas.microsoft.com/office/drawing/2014/main" id="{60AB9494-E4D1-9243-622D-E2F570D20B23}"/>
                </a:ext>
              </a:extLst>
            </p:cNvPr>
            <p:cNvSpPr/>
            <p:nvPr/>
          </p:nvSpPr>
          <p:spPr>
            <a:xfrm>
              <a:off x="3605015" y="0"/>
              <a:ext cx="4498350" cy="873344"/>
            </a:xfrm>
            <a:prstGeom prst="chevron">
              <a:avLst/>
            </a:prstGeom>
            <a:grp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화살표: 갈매기형 수장 4">
              <a:extLst>
                <a:ext uri="{FF2B5EF4-FFF2-40B4-BE49-F238E27FC236}">
                  <a16:creationId xmlns:a16="http://schemas.microsoft.com/office/drawing/2014/main" id="{00BD21C8-AAEF-EC0F-59D6-851F8498F676}"/>
                </a:ext>
              </a:extLst>
            </p:cNvPr>
            <p:cNvSpPr txBox="1"/>
            <p:nvPr/>
          </p:nvSpPr>
          <p:spPr>
            <a:xfrm>
              <a:off x="3788274" y="736"/>
              <a:ext cx="3625006" cy="61312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선택된 색상 </a:t>
              </a:r>
              <a:r>
                <a:rPr lang="en-US" altLang="ko-KR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마스크 생성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D370690-D52C-45FC-A327-EDC369266662}"/>
              </a:ext>
            </a:extLst>
          </p:cNvPr>
          <p:cNvSpPr txBox="1"/>
          <p:nvPr/>
        </p:nvSpPr>
        <p:spPr>
          <a:xfrm>
            <a:off x="801693" y="1507305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</a:t>
            </a:r>
            <a:endParaRPr lang="ko-KR" altLang="en-US" sz="20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F14BD7-1AB7-F09E-7D0A-7CFDAD6C3A76}"/>
              </a:ext>
            </a:extLst>
          </p:cNvPr>
          <p:cNvSpPr txBox="1"/>
          <p:nvPr/>
        </p:nvSpPr>
        <p:spPr>
          <a:xfrm>
            <a:off x="5048630" y="1507305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</a:t>
            </a:r>
            <a:endParaRPr lang="ko-KR" altLang="en-US" sz="20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D5B82A4-138A-EEDB-CBDA-84C1342DD92D}"/>
              </a:ext>
            </a:extLst>
          </p:cNvPr>
          <p:cNvCxnSpPr>
            <a:cxnSpLocks/>
          </p:cNvCxnSpPr>
          <p:nvPr/>
        </p:nvCxnSpPr>
        <p:spPr>
          <a:xfrm>
            <a:off x="4686300" y="1507305"/>
            <a:ext cx="0" cy="3430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30E78BAC-B146-0F6D-FC8D-1229E25E42EB}"/>
              </a:ext>
            </a:extLst>
          </p:cNvPr>
          <p:cNvSpPr/>
          <p:nvPr/>
        </p:nvSpPr>
        <p:spPr>
          <a:xfrm>
            <a:off x="4481146" y="2822187"/>
            <a:ext cx="459506" cy="6434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65BFF2-7FBD-66A7-4F55-AA753DE76749}"/>
              </a:ext>
            </a:extLst>
          </p:cNvPr>
          <p:cNvSpPr txBox="1"/>
          <p:nvPr/>
        </p:nvSpPr>
        <p:spPr>
          <a:xfrm>
            <a:off x="969033" y="1930673"/>
            <a:ext cx="300422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default_color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"Black" #</a:t>
            </a:r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기본으로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Black</a:t>
            </a:r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colors.index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default_color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800" b="0" dirty="0">
              <a:solidFill>
                <a:schemeClr val="bg2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st.selectbox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("Select line color", colors, index=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if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"Red":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 [164,210,159]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 [179,255,255]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"Green":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"Blue":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"Green":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"Black":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[79, 215, 34]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[99, 255, 134]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else: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[0,100,100]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[10,255,255]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F5F44C-7018-5CD1-5E64-69959E9AAD5E}"/>
              </a:ext>
            </a:extLst>
          </p:cNvPr>
          <p:cNvSpPr txBox="1"/>
          <p:nvPr/>
        </p:nvSpPr>
        <p:spPr>
          <a:xfrm>
            <a:off x="5199139" y="1950753"/>
            <a:ext cx="3155339" cy="21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 = cv2.inRange(hsv, lower, upper)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6C7AA2-4515-E97B-E707-8EA7923D3359}"/>
              </a:ext>
            </a:extLst>
          </p:cNvPr>
          <p:cNvSpPr txBox="1"/>
          <p:nvPr/>
        </p:nvSpPr>
        <p:spPr>
          <a:xfrm>
            <a:off x="5199139" y="2103789"/>
            <a:ext cx="1657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 == "Black":</a:t>
            </a:r>
          </a:p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[79, 215, 34]</a:t>
            </a:r>
          </a:p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upper = [99, 255, 134]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48A671-99F4-6BBD-2B7F-353B359BC1F7}"/>
              </a:ext>
            </a:extLst>
          </p:cNvPr>
          <p:cNvSpPr txBox="1"/>
          <p:nvPr/>
        </p:nvSpPr>
        <p:spPr>
          <a:xfrm>
            <a:off x="5134745" y="3579782"/>
            <a:ext cx="33005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 </a:t>
            </a:r>
            <a:r>
              <a:rPr lang="ko-KR" altLang="en-US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색상으로 생성된 마스크</a:t>
            </a:r>
            <a:endParaRPr lang="en-US" altLang="ko-KR" sz="1000" b="0">
              <a:solidFill>
                <a:schemeClr val="bg2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D3C37A-1C5B-1D4F-EC2D-5026CBA32C5F}"/>
              </a:ext>
            </a:extLst>
          </p:cNvPr>
          <p:cNvGrpSpPr/>
          <p:nvPr/>
        </p:nvGrpSpPr>
        <p:grpSpPr>
          <a:xfrm>
            <a:off x="5297256" y="2487052"/>
            <a:ext cx="2681728" cy="2185460"/>
            <a:chOff x="4136477" y="2741224"/>
            <a:chExt cx="2681728" cy="218546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D08AE22-F051-861D-E5F1-8D911C166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36477" y="4022559"/>
              <a:ext cx="2509094" cy="904125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F9DB2F-D64A-54E5-8FB3-C51DEF1D62BE}"/>
                </a:ext>
              </a:extLst>
            </p:cNvPr>
            <p:cNvSpPr txBox="1"/>
            <p:nvPr/>
          </p:nvSpPr>
          <p:spPr>
            <a:xfrm>
              <a:off x="6219181" y="4022559"/>
              <a:ext cx="5990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highlight>
                    <a:srgbClr val="00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mask</a:t>
              </a:r>
              <a:endParaRPr lang="ko-KR" altLang="en-US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C6CE7AA-1424-0437-E557-B25AF391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77" y="2774670"/>
              <a:ext cx="2509094" cy="9023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79E4EA-D952-890B-C26F-7B30F213589A}"/>
                </a:ext>
              </a:extLst>
            </p:cNvPr>
            <p:cNvSpPr txBox="1"/>
            <p:nvPr/>
          </p:nvSpPr>
          <p:spPr>
            <a:xfrm>
              <a:off x="6258616" y="2741224"/>
              <a:ext cx="5201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>
                  <a:highlight>
                    <a:srgbClr val="00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105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3CD3E-F69A-7822-0F8C-96BCBB21DED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276F4-86F7-D942-B8C6-B3A5D6D2E9F9}"/>
              </a:ext>
            </a:extLst>
          </p:cNvPr>
          <p:cNvSpPr txBox="1"/>
          <p:nvPr/>
        </p:nvSpPr>
        <p:spPr>
          <a:xfrm>
            <a:off x="2902233" y="239655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74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724083" y="743384"/>
            <a:ext cx="3657600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300" b="0" i="0" u="none" strike="noStrike" kern="0" cap="none" spc="0" normalizeH="0" baseline="0" noProof="0" dirty="0">
                <a:ln>
                  <a:noFill/>
                </a:ln>
                <a:solidFill>
                  <a:srgbClr val="6C67B8">
                    <a:lumMod val="7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Contents</a:t>
            </a:r>
            <a:endParaRPr kumimoji="0" lang="ko-KR" altLang="en-US" sz="3300" b="0" i="0" u="none" strike="noStrike" kern="0" cap="none" spc="0" normalizeH="0" baseline="0" noProof="0" dirty="0">
              <a:ln>
                <a:noFill/>
              </a:ln>
              <a:solidFill>
                <a:srgbClr val="6C67B8">
                  <a:lumMod val="7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4B78AA-0220-17E7-458D-6E843C675AD9}"/>
              </a:ext>
            </a:extLst>
          </p:cNvPr>
          <p:cNvGrpSpPr/>
          <p:nvPr/>
        </p:nvGrpSpPr>
        <p:grpSpPr>
          <a:xfrm>
            <a:off x="4942238" y="1548188"/>
            <a:ext cx="400961" cy="400961"/>
            <a:chOff x="5129399" y="1408762"/>
            <a:chExt cx="400961" cy="400961"/>
          </a:xfrm>
        </p:grpSpPr>
        <p:sp>
          <p:nvSpPr>
            <p:cNvPr id="4" name="타원 3"/>
            <p:cNvSpPr/>
            <p:nvPr/>
          </p:nvSpPr>
          <p:spPr>
            <a:xfrm>
              <a:off x="5129399" y="1408762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177082" y="1483534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1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BF6E0E-92A7-E6D3-458B-98AD74DE8E3E}"/>
              </a:ext>
            </a:extLst>
          </p:cNvPr>
          <p:cNvGrpSpPr/>
          <p:nvPr/>
        </p:nvGrpSpPr>
        <p:grpSpPr>
          <a:xfrm>
            <a:off x="4942238" y="2169318"/>
            <a:ext cx="400961" cy="400961"/>
            <a:chOff x="5129399" y="1918438"/>
            <a:chExt cx="400961" cy="400961"/>
          </a:xfrm>
        </p:grpSpPr>
        <p:sp>
          <p:nvSpPr>
            <p:cNvPr id="53" name="타원 52"/>
            <p:cNvSpPr/>
            <p:nvPr/>
          </p:nvSpPr>
          <p:spPr>
            <a:xfrm>
              <a:off x="5129399" y="1918438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77082" y="1993210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5D719F-D389-6870-C297-2B0B0808E2B8}"/>
              </a:ext>
            </a:extLst>
          </p:cNvPr>
          <p:cNvGrpSpPr/>
          <p:nvPr/>
        </p:nvGrpSpPr>
        <p:grpSpPr>
          <a:xfrm>
            <a:off x="4942238" y="2698372"/>
            <a:ext cx="400961" cy="400961"/>
            <a:chOff x="5129399" y="2428114"/>
            <a:chExt cx="400961" cy="400961"/>
          </a:xfrm>
        </p:grpSpPr>
        <p:sp>
          <p:nvSpPr>
            <p:cNvPr id="56" name="타원 55"/>
            <p:cNvSpPr/>
            <p:nvPr/>
          </p:nvSpPr>
          <p:spPr>
            <a:xfrm>
              <a:off x="5129399" y="2428114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177082" y="2502886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3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A8608B-5C04-139D-0957-610CA8DC06EB}"/>
              </a:ext>
            </a:extLst>
          </p:cNvPr>
          <p:cNvGrpSpPr/>
          <p:nvPr/>
        </p:nvGrpSpPr>
        <p:grpSpPr>
          <a:xfrm>
            <a:off x="4942238" y="3269771"/>
            <a:ext cx="400961" cy="400961"/>
            <a:chOff x="5129399" y="2937790"/>
            <a:chExt cx="400961" cy="400961"/>
          </a:xfrm>
        </p:grpSpPr>
        <p:sp>
          <p:nvSpPr>
            <p:cNvPr id="59" name="타원 58"/>
            <p:cNvSpPr/>
            <p:nvPr/>
          </p:nvSpPr>
          <p:spPr>
            <a:xfrm>
              <a:off x="5129399" y="2937790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177082" y="3012562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4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90CB25-E4D2-3974-553D-A8FB95BD298A}"/>
              </a:ext>
            </a:extLst>
          </p:cNvPr>
          <p:cNvSpPr txBox="1"/>
          <p:nvPr/>
        </p:nvSpPr>
        <p:spPr>
          <a:xfrm>
            <a:off x="5343199" y="1562745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개요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494593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5985E-BB7B-3880-1AB5-586DAA4B575B}"/>
              </a:ext>
            </a:extLst>
          </p:cNvPr>
          <p:cNvSpPr txBox="1"/>
          <p:nvPr/>
        </p:nvSpPr>
        <p:spPr>
          <a:xfrm>
            <a:off x="5343199" y="2170169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sym typeface="Arial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A6093-5FA3-87C5-6799-03096D554F74}"/>
              </a:ext>
            </a:extLst>
          </p:cNvPr>
          <p:cNvSpPr txBox="1"/>
          <p:nvPr/>
        </p:nvSpPr>
        <p:spPr>
          <a:xfrm>
            <a:off x="5343199" y="3275289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sym typeface="Arial"/>
              </a:rPr>
              <a:t>자체 평가 의견</a:t>
            </a:r>
          </a:p>
        </p:txBody>
      </p:sp>
      <p:sp>
        <p:nvSpPr>
          <p:cNvPr id="6845" name="TextBox 6844">
            <a:extLst>
              <a:ext uri="{FF2B5EF4-FFF2-40B4-BE49-F238E27FC236}">
                <a16:creationId xmlns:a16="http://schemas.microsoft.com/office/drawing/2014/main" id="{9B0CF169-1A41-5CA2-FF90-35A13D5E8ADC}"/>
              </a:ext>
            </a:extLst>
          </p:cNvPr>
          <p:cNvSpPr txBox="1"/>
          <p:nvPr/>
        </p:nvSpPr>
        <p:spPr>
          <a:xfrm>
            <a:off x="152944" y="3950532"/>
            <a:ext cx="4313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 </a:t>
            </a:r>
            <a:r>
              <a: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오류 탐색기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46" name="TextBox 6845">
            <a:extLst>
              <a:ext uri="{FF2B5EF4-FFF2-40B4-BE49-F238E27FC236}">
                <a16:creationId xmlns:a16="http://schemas.microsoft.com/office/drawing/2014/main" id="{BCCECE93-0B69-1DA2-7638-138E2B412C3F}"/>
              </a:ext>
            </a:extLst>
          </p:cNvPr>
          <p:cNvSpPr txBox="1"/>
          <p:nvPr/>
        </p:nvSpPr>
        <p:spPr>
          <a:xfrm>
            <a:off x="730587" y="3724952"/>
            <a:ext cx="28185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ClearCutChecker(C.C.C)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0080"/>
              </a:highligh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6887" name="그룹 6886">
            <a:extLst>
              <a:ext uri="{FF2B5EF4-FFF2-40B4-BE49-F238E27FC236}">
                <a16:creationId xmlns:a16="http://schemas.microsoft.com/office/drawing/2014/main" id="{6A2F9E24-8406-C0E6-CBD5-366FE7C23DFA}"/>
              </a:ext>
            </a:extLst>
          </p:cNvPr>
          <p:cNvGrpSpPr/>
          <p:nvPr/>
        </p:nvGrpSpPr>
        <p:grpSpPr>
          <a:xfrm>
            <a:off x="5102078" y="4513539"/>
            <a:ext cx="3509321" cy="275106"/>
            <a:chOff x="1190052" y="3708904"/>
            <a:chExt cx="3509321" cy="275106"/>
          </a:xfrm>
        </p:grpSpPr>
        <p:sp>
          <p:nvSpPr>
            <p:cNvPr id="6888" name="TextBox 6887">
              <a:extLst>
                <a:ext uri="{FF2B5EF4-FFF2-40B4-BE49-F238E27FC236}">
                  <a16:creationId xmlns:a16="http://schemas.microsoft.com/office/drawing/2014/main" id="{25696A5F-93CE-9845-C78D-A20E86A2F3D6}"/>
                </a:ext>
              </a:extLst>
            </p:cNvPr>
            <p:cNvSpPr txBox="1"/>
            <p:nvPr/>
          </p:nvSpPr>
          <p:spPr>
            <a:xfrm>
              <a:off x="1383492" y="3708904"/>
              <a:ext cx="33158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도봉 </a:t>
              </a: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59C0E5">
                    <a:lumMod val="5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6889" name="Picture 2" descr="꿈꾸는 개발자 데뷔코스, 싹">
              <a:extLst>
                <a:ext uri="{FF2B5EF4-FFF2-40B4-BE49-F238E27FC236}">
                  <a16:creationId xmlns:a16="http://schemas.microsoft.com/office/drawing/2014/main" id="{73789D0B-AE6D-1219-7E88-875D43BEA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52" y="3708904"/>
              <a:ext cx="259041" cy="27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CNU AI&amp;A LAB. – CNU AI&amp;A LAB.">
            <a:extLst>
              <a:ext uri="{FF2B5EF4-FFF2-40B4-BE49-F238E27FC236}">
                <a16:creationId xmlns:a16="http://schemas.microsoft.com/office/drawing/2014/main" id="{0FCBE637-989C-EEBF-DE40-64AE1851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30" y="805685"/>
            <a:ext cx="2818585" cy="28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7C8A8-6D7F-BB22-F8E6-DC524F357F8D}"/>
              </a:ext>
            </a:extLst>
          </p:cNvPr>
          <p:cNvSpPr txBox="1"/>
          <p:nvPr/>
        </p:nvSpPr>
        <p:spPr>
          <a:xfrm>
            <a:off x="5343199" y="2711069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sym typeface="Arial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855974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375486" y="892263"/>
            <a:ext cx="5495608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5963" indent="-715963" algn="l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</a:t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 색으로 직선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D672CE-465E-84D6-2124-84F0E2010F3D}"/>
              </a:ext>
            </a:extLst>
          </p:cNvPr>
          <p:cNvGrpSpPr/>
          <p:nvPr/>
        </p:nvGrpSpPr>
        <p:grpSpPr>
          <a:xfrm>
            <a:off x="627820" y="1552348"/>
            <a:ext cx="3956398" cy="506979"/>
            <a:chOff x="6335" y="0"/>
            <a:chExt cx="4498350" cy="873344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E0827B2E-4D21-A677-6797-86DFFC635B40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9" name="화살표: 오각형 4">
              <a:extLst>
                <a:ext uri="{FF2B5EF4-FFF2-40B4-BE49-F238E27FC236}">
                  <a16:creationId xmlns:a16="http://schemas.microsoft.com/office/drawing/2014/main" id="{0FA103F1-C9DF-A41E-DCFB-D0687D12600B}"/>
                </a:ext>
              </a:extLst>
            </p:cNvPr>
            <p:cNvSpPr txBox="1"/>
            <p:nvPr/>
          </p:nvSpPr>
          <p:spPr>
            <a:xfrm>
              <a:off x="706234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처리</a:t>
              </a:r>
              <a:endParaRPr lang="ko-KR" altLang="en-US" sz="14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69787D-E3DA-17AA-9BCC-9CF64DB46AED}"/>
              </a:ext>
            </a:extLst>
          </p:cNvPr>
          <p:cNvSpPr txBox="1"/>
          <p:nvPr/>
        </p:nvSpPr>
        <p:spPr>
          <a:xfrm>
            <a:off x="801693" y="150730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[3]</a:t>
            </a:r>
            <a:endParaRPr lang="ko-KR" altLang="en-US" sz="2000" b="1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BC3C81-7D2E-7FDF-778D-BAAD0D3EFAA1}"/>
              </a:ext>
            </a:extLst>
          </p:cNvPr>
          <p:cNvGrpSpPr/>
          <p:nvPr/>
        </p:nvGrpSpPr>
        <p:grpSpPr>
          <a:xfrm>
            <a:off x="565881" y="2016401"/>
            <a:ext cx="4812065" cy="2483177"/>
            <a:chOff x="3249895" y="2307491"/>
            <a:chExt cx="4812065" cy="24831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8C664B-2D0F-0D27-3F71-43CC855CE37D}"/>
                </a:ext>
              </a:extLst>
            </p:cNvPr>
            <p:cNvSpPr txBox="1"/>
            <p:nvPr/>
          </p:nvSpPr>
          <p:spPr>
            <a:xfrm>
              <a:off x="3432775" y="3911292"/>
              <a:ext cx="1918016" cy="87175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결과를 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객체로 반환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6C51F7-5074-A2F8-A7E4-325D7732B7B8}"/>
                </a:ext>
              </a:extLst>
            </p:cNvPr>
            <p:cNvSpPr txBox="1"/>
            <p:nvPr/>
          </p:nvSpPr>
          <p:spPr>
            <a:xfrm>
              <a:off x="3432776" y="2307491"/>
              <a:ext cx="1937489" cy="87175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마스크를 이용 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이미지에서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해당하는 ‘선’부분 선택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2DECB5-71C5-453A-813F-1DC1B29CD2B1}"/>
                </a:ext>
              </a:extLst>
            </p:cNvPr>
            <p:cNvSpPr txBox="1"/>
            <p:nvPr/>
          </p:nvSpPr>
          <p:spPr>
            <a:xfrm>
              <a:off x="3432776" y="3186867"/>
              <a:ext cx="1937489" cy="71680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 블러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그레이스케일 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이진화</a:t>
              </a:r>
              <a:endParaRPr lang="ko-KR" altLang="en-US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A52B71-A495-A0D2-D12F-1E851457EDDE}"/>
                </a:ext>
              </a:extLst>
            </p:cNvPr>
            <p:cNvGrpSpPr/>
            <p:nvPr/>
          </p:nvGrpSpPr>
          <p:grpSpPr>
            <a:xfrm>
              <a:off x="5370265" y="2310908"/>
              <a:ext cx="2549202" cy="2479760"/>
              <a:chOff x="8097568" y="2870757"/>
              <a:chExt cx="3655918" cy="355632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39D2287-3AC7-CC18-25CB-A39225D28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7569" y="4083970"/>
                <a:ext cx="3655917" cy="112928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23FB6E4C-B6D4-B7B1-5729-DD45E72955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572" r="767" b="2225"/>
              <a:stretch/>
            </p:blipFill>
            <p:spPr>
              <a:xfrm>
                <a:off x="8097569" y="2870757"/>
                <a:ext cx="3655917" cy="121853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E5BC2AE-6D00-130A-67BB-4C4E304E68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9" t="6045" r="592"/>
              <a:stretch/>
            </p:blipFill>
            <p:spPr>
              <a:xfrm>
                <a:off x="8097568" y="5176864"/>
                <a:ext cx="3655917" cy="1250222"/>
              </a:xfrm>
              <a:prstGeom prst="rect">
                <a:avLst/>
              </a:prstGeom>
            </p:spPr>
          </p:pic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8FF48D-D2F8-E223-D8B7-59FC9EC0DCFA}"/>
                </a:ext>
              </a:extLst>
            </p:cNvPr>
            <p:cNvCxnSpPr>
              <a:cxnSpLocks/>
            </p:cNvCxnSpPr>
            <p:nvPr/>
          </p:nvCxnSpPr>
          <p:spPr>
            <a:xfrm>
              <a:off x="3249895" y="3156858"/>
              <a:ext cx="481206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C31CE0-FCC1-AE79-08B7-D5834EB3BDE6}"/>
                </a:ext>
              </a:extLst>
            </p:cNvPr>
            <p:cNvCxnSpPr>
              <a:cxnSpLocks/>
            </p:cNvCxnSpPr>
            <p:nvPr/>
          </p:nvCxnSpPr>
          <p:spPr>
            <a:xfrm>
              <a:off x="3249895" y="3898230"/>
              <a:ext cx="481206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205574-26C1-CE7B-AC2A-47010CABD627}"/>
              </a:ext>
            </a:extLst>
          </p:cNvPr>
          <p:cNvSpPr txBox="1"/>
          <p:nvPr/>
        </p:nvSpPr>
        <p:spPr>
          <a:xfrm>
            <a:off x="5254928" y="2033568"/>
            <a:ext cx="361616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색상 부분만 </a:t>
            </a:r>
            <a:r>
              <a:rPr lang="ko-KR" altLang="en-US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blurred_img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cv2.GaussianBlur(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(15, 15), 5)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image_np.copy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(mask != 0)] =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blurred_img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(mask != 0)]</a:t>
            </a:r>
          </a:p>
          <a:p>
            <a:b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그레이스케일로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 후 이진화</a:t>
            </a:r>
          </a:p>
          <a:p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gray = cv2.cvtColor(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cv2.COLOR_BGR2GRAY)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_, binary = cv2.threshold(gray, 0, 255, cv2.THRESH_BINARY_INV + cv2.THRESH_OTSU)</a:t>
            </a:r>
          </a:p>
          <a:p>
            <a:b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 결과를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이미지로 변환하여 반환</a:t>
            </a:r>
          </a:p>
          <a:p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Image.fromarray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(cv2.cvtColor(binary, cv2.COLOR_GRAY2RGB))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6B9DC-D9CA-AA9B-3287-76B8E25EE217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A9380-AC2A-C2E3-5039-EF630A4C2881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395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결과 </a:t>
              </a: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OCR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OCR (pytesseract)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8092689-EC0A-A01C-C4B4-261E5C26B487}"/>
              </a:ext>
            </a:extLst>
          </p:cNvPr>
          <p:cNvSpPr txBox="1">
            <a:spLocks/>
          </p:cNvSpPr>
          <p:nvPr/>
        </p:nvSpPr>
        <p:spPr>
          <a:xfrm>
            <a:off x="3375486" y="892263"/>
            <a:ext cx="5495608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5963" indent="-715963" algn="l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</a:t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 색으로 직선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BE2294-24EA-AA5E-BE02-815C605FF889}"/>
              </a:ext>
            </a:extLst>
          </p:cNvPr>
          <p:cNvSpPr txBox="1"/>
          <p:nvPr/>
        </p:nvSpPr>
        <p:spPr>
          <a:xfrm>
            <a:off x="651324" y="1657967"/>
            <a:ext cx="1244527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 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TEST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9F4F0290-B654-732E-FB55-310848A416EF}"/>
              </a:ext>
            </a:extLst>
          </p:cNvPr>
          <p:cNvSpPr txBox="1">
            <a:spLocks/>
          </p:cNvSpPr>
          <p:nvPr/>
        </p:nvSpPr>
        <p:spPr>
          <a:xfrm>
            <a:off x="620636" y="3242103"/>
            <a:ext cx="2746942" cy="144317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i,Lacticaseibacilus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casei,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Bifdobacterium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ssp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Bifidobacterium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brevs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Streptococcus th</a:t>
            </a:r>
          </a:p>
          <a:p>
            <a:b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이미지**</a:t>
            </a:r>
            <a:b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Lacticaseibacillus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case/.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Bifidobacterium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ssp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Bifidobacterium breve. </a:t>
            </a:r>
            <a:r>
              <a:rPr lang="en-US" altLang="ko-KR" sz="8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Strentacoccus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th</a:t>
            </a:r>
          </a:p>
          <a:p>
            <a:b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이미지**</a:t>
            </a:r>
            <a:b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Lacticaseibacillus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casei,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Bifidobacterium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ssp.</a:t>
            </a:r>
          </a:p>
          <a:p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lactis, Bifidobacterium breve,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Strentococcus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700B1E-AD03-5C15-1615-5A19EE27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12" b="25105"/>
          <a:stretch/>
        </p:blipFill>
        <p:spPr>
          <a:xfrm flipV="1">
            <a:off x="648771" y="2382826"/>
            <a:ext cx="3837065" cy="6348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CD00F3A-BBA7-04B0-B3E4-ADE6F93205D5}"/>
              </a:ext>
            </a:extLst>
          </p:cNvPr>
          <p:cNvSpPr txBox="1"/>
          <p:nvPr/>
        </p:nvSpPr>
        <p:spPr>
          <a:xfrm>
            <a:off x="5124948" y="1657967"/>
            <a:ext cx="1269755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</a:t>
            </a:r>
            <a:r>
              <a: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TEST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A2333104-C3C5-5349-3276-A6EB05958F55}"/>
              </a:ext>
            </a:extLst>
          </p:cNvPr>
          <p:cNvSpPr txBox="1">
            <a:spLocks/>
          </p:cNvSpPr>
          <p:nvPr/>
        </p:nvSpPr>
        <p:spPr>
          <a:xfrm>
            <a:off x="5015221" y="3394940"/>
            <a:ext cx="3976379" cy="126343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면역기능에 필요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정상적인 세포분열에 </a:t>
            </a:r>
            <a:r>
              <a:rPr lang="ko-KR" altLang="en-US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</a:t>
            </a:r>
            <a:endParaRPr lang="en-US" altLang="ko-KR" sz="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 당 함량 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(2g),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열량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6kal,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탄수화물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1.6g(0%),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단백질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0g(0</a:t>
            </a:r>
          </a:p>
          <a:p>
            <a:b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이미지**</a:t>
            </a:r>
            <a:b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80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나드</a:t>
            </a:r>
            <a:r>
              <a:rPr lang="ko-KR" altLang="en-US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보마토무너</a:t>
            </a:r>
            <a:r>
              <a:rPr lang="ko-KR" altLang="en-US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바사바아나</a:t>
            </a:r>
            <a:r>
              <a:rPr lang="ko-KR" altLang="en-US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느바아브</a:t>
            </a:r>
            <a:r>
              <a:rPr lang="ko-KR" altLang="en-US" sz="80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80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나이래도 </a:t>
            </a:r>
            <a:r>
              <a:rPr lang="ko-KR" altLang="en-US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가구 </a:t>
            </a:r>
            <a:r>
              <a:rPr lang="ko-KR" altLang="en-US" sz="80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열애  노다  </a:t>
            </a:r>
            <a:r>
              <a:rPr lang="ko-KR" altLang="en-US" sz="80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매드</a:t>
            </a:r>
            <a:r>
              <a:rPr lang="ko-KR" altLang="en-US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사트오드나</a:t>
            </a:r>
            <a:endParaRPr lang="ko-KR" altLang="en-US" sz="800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이미지**</a:t>
            </a:r>
            <a:br>
              <a:rPr lang="en-US" altLang="ko-KR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80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</a:t>
            </a:r>
            <a:r>
              <a:rPr lang="ko-KR" altLang="en-US" sz="80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기능에</a:t>
            </a:r>
            <a:r>
              <a:rPr lang="ko-KR" altLang="en-US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필요 정상적인 </a:t>
            </a:r>
            <a:r>
              <a:rPr lang="ko-KR" altLang="en-US" sz="8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셰</a:t>
            </a:r>
            <a:r>
              <a:rPr lang="ko-KR" altLang="en-US" sz="80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포분열이</a:t>
            </a:r>
            <a:r>
              <a:rPr lang="en-US" altLang="ko-KR" sz="80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</a:t>
            </a:r>
            <a:endParaRPr lang="en-US" altLang="ko-KR" sz="800"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섭취량당 함량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열량 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1021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</a:t>
            </a:r>
            <a:r>
              <a:rPr lang="ko-KR" altLang="en-US" sz="80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</a:t>
            </a:r>
            <a:r>
              <a:rPr lang="ko-KR" altLang="en-US" sz="80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몰</a:t>
            </a:r>
            <a:r>
              <a:rPr lang="ko-KR" altLang="en-US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1.6 0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%) 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r>
              <a:rPr lang="ko-KR" altLang="en-US" sz="80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백질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251EBD3-4779-6942-05F5-FD618F1EF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595"/>
          <a:stretch/>
        </p:blipFill>
        <p:spPr>
          <a:xfrm>
            <a:off x="5097930" y="2397803"/>
            <a:ext cx="3425434" cy="604906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D2C6B5B-00D9-1BFA-3009-B73AE834B62D}"/>
              </a:ext>
            </a:extLst>
          </p:cNvPr>
          <p:cNvCxnSpPr>
            <a:cxnSpLocks/>
          </p:cNvCxnSpPr>
          <p:nvPr/>
        </p:nvCxnSpPr>
        <p:spPr>
          <a:xfrm>
            <a:off x="4686300" y="1507305"/>
            <a:ext cx="0" cy="3430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A6D923E-4B1B-5D8B-7BEC-C4B9816D52CC}"/>
              </a:ext>
            </a:extLst>
          </p:cNvPr>
          <p:cNvSpPr txBox="1"/>
          <p:nvPr/>
        </p:nvSpPr>
        <p:spPr>
          <a:xfrm>
            <a:off x="576836" y="2071672"/>
            <a:ext cx="1021433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</a:rPr>
              <a:t>원문 이미지</a:t>
            </a:r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2C7DAD-FBB1-3827-1036-0897D0CE14DF}"/>
              </a:ext>
            </a:extLst>
          </p:cNvPr>
          <p:cNvSpPr txBox="1"/>
          <p:nvPr/>
        </p:nvSpPr>
        <p:spPr>
          <a:xfrm>
            <a:off x="576836" y="3118682"/>
            <a:ext cx="1194558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(OCR 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</a:rPr>
              <a:t>처리결과</a:t>
            </a:r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4C47BD-6AB1-E686-F455-CE9A1820E7CF}"/>
              </a:ext>
            </a:extLst>
          </p:cNvPr>
          <p:cNvSpPr txBox="1"/>
          <p:nvPr/>
        </p:nvSpPr>
        <p:spPr>
          <a:xfrm>
            <a:off x="5048013" y="2071672"/>
            <a:ext cx="1021433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</a:rPr>
              <a:t>원문 이미지</a:t>
            </a:r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3D2E6E-97FE-782E-B848-3744B903656A}"/>
              </a:ext>
            </a:extLst>
          </p:cNvPr>
          <p:cNvSpPr txBox="1"/>
          <p:nvPr/>
        </p:nvSpPr>
        <p:spPr>
          <a:xfrm>
            <a:off x="5048013" y="3118682"/>
            <a:ext cx="1194558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(OCR 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</a:rPr>
              <a:t>처리결과</a:t>
            </a:r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A897A-69DA-9169-011B-F0178B30D68D}"/>
              </a:ext>
            </a:extLst>
          </p:cNvPr>
          <p:cNvSpPr txBox="1"/>
          <p:nvPr/>
        </p:nvSpPr>
        <p:spPr>
          <a:xfrm>
            <a:off x="2902233" y="23965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46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E90FD7-C556-0A71-3A2B-7B54569AA7AF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1AA63-FF01-F544-FCC4-580A2596176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50C82-1EDA-F63E-4525-FB69AFC678D3}"/>
              </a:ext>
            </a:extLst>
          </p:cNvPr>
          <p:cNvSpPr txBox="1"/>
          <p:nvPr/>
        </p:nvSpPr>
        <p:spPr>
          <a:xfrm>
            <a:off x="5029200" y="1884816"/>
            <a:ext cx="275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No.2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89B2F-8908-BD98-C8A2-673AC2E27898}"/>
              </a:ext>
            </a:extLst>
          </p:cNvPr>
          <p:cNvSpPr txBox="1"/>
          <p:nvPr/>
        </p:nvSpPr>
        <p:spPr>
          <a:xfrm>
            <a:off x="5029200" y="2453516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OCR </a:t>
            </a: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AEA9-D1B2-1A43-D471-99A1AD30206E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806DA-F11B-288E-1CA6-109B6BC8B893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951762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39E59C-0019-0747-F1CD-0F54A6C77BC8}"/>
              </a:ext>
            </a:extLst>
          </p:cNvPr>
          <p:cNvSpPr/>
          <p:nvPr/>
        </p:nvSpPr>
        <p:spPr>
          <a:xfrm>
            <a:off x="664513" y="1280121"/>
            <a:ext cx="7882178" cy="348364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 w="3175">
                <a:solidFill>
                  <a:schemeClr val="tx1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9F31DE-E6B9-B425-0E18-2D424030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2" y="1328720"/>
            <a:ext cx="7366721" cy="33366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63C0D9-3D18-C464-FC87-1A9232898DE7}"/>
              </a:ext>
            </a:extLst>
          </p:cNvPr>
          <p:cNvSpPr txBox="1"/>
          <p:nvPr/>
        </p:nvSpPr>
        <p:spPr>
          <a:xfrm>
            <a:off x="664513" y="790815"/>
            <a:ext cx="599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OCR(O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ptical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haracter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ecognition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광학 문자 인식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(OCR)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텍스트 이미지를 기계가 읽을 수 있는 텍스트 포맷으로 변환하는 과정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FC60C-30E8-0A4F-29C9-FE7760A47DDB}"/>
              </a:ext>
            </a:extLst>
          </p:cNvPr>
          <p:cNvSpPr txBox="1"/>
          <p:nvPr/>
        </p:nvSpPr>
        <p:spPr>
          <a:xfrm>
            <a:off x="1108297" y="4430421"/>
            <a:ext cx="2312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참조링크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:[Data Centric] OCR (velog.io)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C2ED7-4065-3295-7AE0-60955A6E3FC1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1218074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B773C8-6892-2256-447B-4921936FDAFE}"/>
              </a:ext>
            </a:extLst>
          </p:cNvPr>
          <p:cNvGrpSpPr/>
          <p:nvPr/>
        </p:nvGrpSpPr>
        <p:grpSpPr>
          <a:xfrm>
            <a:off x="458873" y="2560813"/>
            <a:ext cx="2219633" cy="807914"/>
            <a:chOff x="2617543" y="2771887"/>
            <a:chExt cx="2959510" cy="1077219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2CA973-8BAB-39F4-FB19-9A80731BFC70}"/>
                </a:ext>
              </a:extLst>
            </p:cNvPr>
            <p:cNvSpPr txBox="1"/>
            <p:nvPr/>
          </p:nvSpPr>
          <p:spPr>
            <a:xfrm>
              <a:off x="2617543" y="2771887"/>
              <a:ext cx="2959510" cy="33855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Google Vision API </a:t>
              </a:r>
              <a:r>
                <a:rPr lang="ko-KR" altLang="en-US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3AD36C-A553-C3BD-B0AC-CE3A20A7A56F}"/>
                </a:ext>
              </a:extLst>
            </p:cNvPr>
            <p:cNvSpPr txBox="1"/>
            <p:nvPr/>
          </p:nvSpPr>
          <p:spPr>
            <a:xfrm>
              <a:off x="3088724" y="3202774"/>
              <a:ext cx="201714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내 텍스트 인식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5843B6-F2B8-1164-FAE0-4AACAA55F774}"/>
                </a:ext>
              </a:extLst>
            </p:cNvPr>
            <p:cNvSpPr txBox="1"/>
            <p:nvPr/>
          </p:nvSpPr>
          <p:spPr>
            <a:xfrm>
              <a:off x="3510088" y="3510551"/>
              <a:ext cx="117442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반환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7787BB-F188-2DF7-775F-D2CFEB561070}"/>
              </a:ext>
            </a:extLst>
          </p:cNvPr>
          <p:cNvSpPr txBox="1"/>
          <p:nvPr/>
        </p:nvSpPr>
        <p:spPr>
          <a:xfrm>
            <a:off x="458874" y="1447668"/>
            <a:ext cx="2219633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B2E12-73C1-5CE2-AC8F-1821684A800B}"/>
              </a:ext>
            </a:extLst>
          </p:cNvPr>
          <p:cNvSpPr txBox="1"/>
          <p:nvPr/>
        </p:nvSpPr>
        <p:spPr>
          <a:xfrm>
            <a:off x="458874" y="4181789"/>
            <a:ext cx="2219633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</a:t>
            </a:r>
            <a:r>
              <a:rPr lang="en-US" altLang="ko-KR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로드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1B4C73-D9BB-0AEF-74D6-0C0CD53A1951}"/>
              </a:ext>
            </a:extLst>
          </p:cNvPr>
          <p:cNvGrpSpPr/>
          <p:nvPr/>
        </p:nvGrpSpPr>
        <p:grpSpPr>
          <a:xfrm>
            <a:off x="3136949" y="1399130"/>
            <a:ext cx="1884727" cy="1076236"/>
            <a:chOff x="7598844" y="1211924"/>
            <a:chExt cx="2512969" cy="1434981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901309-54FA-D566-3BEB-B980DEF718B4}"/>
                </a:ext>
              </a:extLst>
            </p:cNvPr>
            <p:cNvSpPr txBox="1"/>
            <p:nvPr/>
          </p:nvSpPr>
          <p:spPr>
            <a:xfrm>
              <a:off x="7598844" y="1211924"/>
              <a:ext cx="2512969" cy="33855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교정 및 </a:t>
              </a:r>
              <a:r>
                <a:rPr lang="ko-KR" altLang="en-US" sz="1050" dirty="0" err="1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바운딩</a:t>
              </a:r>
              <a:endPara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C07B2A-2DD2-875D-7BCF-4B5C1B56F4AF}"/>
                </a:ext>
              </a:extLst>
            </p:cNvPr>
            <p:cNvSpPr txBox="1"/>
            <p:nvPr/>
          </p:nvSpPr>
          <p:spPr>
            <a:xfrm>
              <a:off x="7598844" y="2092908"/>
              <a:ext cx="251296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용어집 </a:t>
              </a:r>
              <a:r>
                <a:rPr lang="en-US" altLang="ko-KR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csv </a:t>
              </a:r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파일에 </a:t>
              </a:r>
              <a:r>
                <a:rPr lang="ko-KR" altLang="en-US" sz="1050" b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맞게 </a:t>
              </a:r>
              <a:endParaRPr lang="en-US" altLang="ko-KR" sz="1050" b="1">
                <a:solidFill>
                  <a:schemeClr val="accent1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b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교정 </a:t>
              </a:r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시각화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C731DA-A178-2131-B990-296895BB0CCE}"/>
                </a:ext>
              </a:extLst>
            </p:cNvPr>
            <p:cNvSpPr txBox="1"/>
            <p:nvPr/>
          </p:nvSpPr>
          <p:spPr>
            <a:xfrm>
              <a:off x="7885895" y="1711981"/>
              <a:ext cx="193886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수정사항 </a:t>
              </a:r>
              <a:r>
                <a:rPr lang="ko-KR" altLang="en-US" sz="1050" b="1" dirty="0" err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바운딩</a:t>
              </a:r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박</a:t>
              </a:r>
              <a:r>
                <a:rPr lang="ko-KR" altLang="en-US" sz="10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36C9797-B0CD-9F91-4AB7-7FC18AA7C1AC}"/>
              </a:ext>
            </a:extLst>
          </p:cNvPr>
          <p:cNvSpPr txBox="1"/>
          <p:nvPr/>
        </p:nvSpPr>
        <p:spPr>
          <a:xfrm>
            <a:off x="3136949" y="2972036"/>
            <a:ext cx="1884726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19D72-1D12-A0A4-4BEE-41DF53FAFF3E}"/>
              </a:ext>
            </a:extLst>
          </p:cNvPr>
          <p:cNvSpPr txBox="1"/>
          <p:nvPr/>
        </p:nvSpPr>
        <p:spPr>
          <a:xfrm>
            <a:off x="3197061" y="3930369"/>
            <a:ext cx="1764501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시각화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B076895-6217-6D1B-0B81-A5FC112A9DD9}"/>
              </a:ext>
            </a:extLst>
          </p:cNvPr>
          <p:cNvCxnSpPr>
            <a:cxnSpLocks/>
            <a:stCxn id="14" idx="2"/>
            <a:endCxn id="3" idx="0"/>
          </p:cNvCxnSpPr>
          <p:nvPr/>
        </p:nvCxnSpPr>
        <p:spPr>
          <a:xfrm flipH="1">
            <a:off x="1568690" y="1701584"/>
            <a:ext cx="1" cy="85923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C8E6741-2F05-B0D5-A7AD-F10A4549C2A7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1568690" y="3368727"/>
            <a:ext cx="1" cy="8130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4ABB65F-6B8D-1DB2-86FB-DB905C2D60B3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2678507" y="1526088"/>
            <a:ext cx="458442" cy="2782659"/>
          </a:xfrm>
          <a:prstGeom prst="bentConnector3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D214C38-DF15-57AB-DF93-2DB76A8F201E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4079312" y="2475366"/>
            <a:ext cx="0" cy="49667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6947E8A-2DA9-2440-48C0-3BCF04A8F485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4079312" y="3225952"/>
            <a:ext cx="0" cy="7044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BCC5207-6D36-E26B-C8E3-EBDDA9000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76742"/>
              </p:ext>
            </p:extLst>
          </p:nvPr>
        </p:nvGraphicFramePr>
        <p:xfrm>
          <a:off x="5412852" y="1577226"/>
          <a:ext cx="3340315" cy="3090636"/>
        </p:xfrm>
        <a:graphic>
          <a:graphicData uri="http://schemas.openxmlformats.org/drawingml/2006/table">
            <a:tbl>
              <a:tblPr/>
              <a:tblGrid>
                <a:gridCol w="1079252">
                  <a:extLst>
                    <a:ext uri="{9D8B030D-6E8A-4147-A177-3AD203B41FA5}">
                      <a16:colId xmlns:a16="http://schemas.microsoft.com/office/drawing/2014/main" val="3679703683"/>
                    </a:ext>
                  </a:extLst>
                </a:gridCol>
                <a:gridCol w="2261063">
                  <a:extLst>
                    <a:ext uri="{9D8B030D-6E8A-4147-A177-3AD203B41FA5}">
                      <a16:colId xmlns:a16="http://schemas.microsoft.com/office/drawing/2014/main" val="1015989265"/>
                    </a:ext>
                  </a:extLst>
                </a:gridCol>
              </a:tblGrid>
              <a:tr h="55638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Cloud Vision API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내의 텍스트를 검출하고 인식하는 데 사용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869010"/>
                  </a:ext>
                </a:extLst>
              </a:tr>
              <a:tr h="63356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OpenCV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박스 그리기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시각화에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702368"/>
                  </a:ext>
                </a:extLst>
              </a:tr>
              <a:tr h="8944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Pandas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분석을 위해 사용되며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특히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CSV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파일로부터 맞춤법 교정 용어집 데이터를 로드하고 처리하는 데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72873"/>
                  </a:ext>
                </a:extLst>
              </a:tr>
              <a:tr h="63356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OpenAI API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검출된 텍스트 중 잘못된 부분을 수정하는 데 사용되는 언어 모델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940739"/>
                  </a:ext>
                </a:extLst>
              </a:tr>
              <a:tr h="37268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Matplotlib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 데이터의 시각화를 위해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19959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C2A5638-3953-B848-3C83-21A4D59CE19A}"/>
              </a:ext>
            </a:extLst>
          </p:cNvPr>
          <p:cNvSpPr txBox="1"/>
          <p:nvPr/>
        </p:nvSpPr>
        <p:spPr>
          <a:xfrm>
            <a:off x="5412852" y="1250721"/>
            <a:ext cx="1406154" cy="25391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사용라이브러리 및 </a:t>
            </a:r>
            <a:r>
              <a: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105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DFD94F8-1C87-6B12-7291-816154CF8BBC}"/>
              </a:ext>
            </a:extLst>
          </p:cNvPr>
          <p:cNvGrpSpPr/>
          <p:nvPr/>
        </p:nvGrpSpPr>
        <p:grpSpPr>
          <a:xfrm>
            <a:off x="354689" y="765996"/>
            <a:ext cx="1417839" cy="319450"/>
            <a:chOff x="4984518" y="462271"/>
            <a:chExt cx="2222966" cy="267612"/>
          </a:xfrm>
        </p:grpSpPr>
        <p:sp>
          <p:nvSpPr>
            <p:cNvPr id="42" name="양쪽 모서리가 둥근 사각형 1">
              <a:extLst>
                <a:ext uri="{FF2B5EF4-FFF2-40B4-BE49-F238E27FC236}">
                  <a16:creationId xmlns:a16="http://schemas.microsoft.com/office/drawing/2014/main" id="{87FDCBFA-0175-A62A-E64E-3DB9579D5B49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A7ADB6-5B74-2F82-2DEF-097F6B59C162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진행과정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6561ADC-2EE4-9DF4-A1F9-F547287A0B6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FC439-EA1B-97E4-FA5D-252E4CF8297E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417041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297402-A67C-5D8A-2508-5B28A15F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6" y="963943"/>
            <a:ext cx="8735363" cy="397381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7D52846-D5A5-CE79-ACE6-50FD3FAB2EB8}"/>
              </a:ext>
            </a:extLst>
          </p:cNvPr>
          <p:cNvGrpSpPr/>
          <p:nvPr/>
        </p:nvGrpSpPr>
        <p:grpSpPr>
          <a:xfrm>
            <a:off x="354689" y="765996"/>
            <a:ext cx="1417839" cy="319450"/>
            <a:chOff x="4984518" y="462271"/>
            <a:chExt cx="2222966" cy="267612"/>
          </a:xfrm>
        </p:grpSpPr>
        <p:sp>
          <p:nvSpPr>
            <p:cNvPr id="9" name="양쪽 모서리가 둥근 사각형 1">
              <a:extLst>
                <a:ext uri="{FF2B5EF4-FFF2-40B4-BE49-F238E27FC236}">
                  <a16:creationId xmlns:a16="http://schemas.microsoft.com/office/drawing/2014/main" id="{7D8DAA8C-6471-E3DE-17B1-9652A8AE0768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D21A82-6ABC-4526-073E-F96CFA3F804B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진행과정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0109C8-30B0-D16C-CF73-6056343D165A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9FF2A-AACC-CD5F-7D02-53E4A02B8419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502989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B9AD3BD-A080-DD36-8D48-57AD5A6DD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4"/>
          <a:stretch/>
        </p:blipFill>
        <p:spPr>
          <a:xfrm>
            <a:off x="412955" y="1043456"/>
            <a:ext cx="6402842" cy="381735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60E5B4-901E-97B5-2582-4EC3F49B61B5}"/>
              </a:ext>
            </a:extLst>
          </p:cNvPr>
          <p:cNvGrpSpPr/>
          <p:nvPr/>
        </p:nvGrpSpPr>
        <p:grpSpPr>
          <a:xfrm>
            <a:off x="354689" y="765996"/>
            <a:ext cx="1889108" cy="534894"/>
            <a:chOff x="4984518" y="462271"/>
            <a:chExt cx="2222966" cy="448095"/>
          </a:xfrm>
        </p:grpSpPr>
        <p:sp>
          <p:nvSpPr>
            <p:cNvPr id="18" name="양쪽 모서리가 둥근 사각형 1">
              <a:extLst>
                <a:ext uri="{FF2B5EF4-FFF2-40B4-BE49-F238E27FC236}">
                  <a16:creationId xmlns:a16="http://schemas.microsoft.com/office/drawing/2014/main" id="{5CB2C4A7-D7E0-7390-D746-C7666BDA5B75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3D6FD4-197B-0611-56CC-BF927F57D239}"/>
                </a:ext>
              </a:extLst>
            </p:cNvPr>
            <p:cNvSpPr/>
            <p:nvPr/>
          </p:nvSpPr>
          <p:spPr>
            <a:xfrm>
              <a:off x="5151121" y="472050"/>
              <a:ext cx="1889759" cy="438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 흐름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E00301-5859-32DF-5405-CA551A8F8CF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AC8953-4499-6842-77F7-5B4B354A929F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79790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35B7C7-D50D-4197-FAEB-5F529F1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8" y="2147539"/>
            <a:ext cx="4675389" cy="2201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0AD9C-46FA-854F-D1BD-374ADF6F9688}"/>
              </a:ext>
            </a:extLst>
          </p:cNvPr>
          <p:cNvSpPr txBox="1"/>
          <p:nvPr/>
        </p:nvSpPr>
        <p:spPr>
          <a:xfrm>
            <a:off x="449538" y="1559943"/>
            <a:ext cx="3377993" cy="5078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텍스트에 대한 교정과 시각화</a:t>
            </a:r>
            <a:endParaRPr lang="en-US" altLang="ko-KR" sz="16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Correct_and_visualize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042A7-9154-5E89-20CE-9CD3E411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96" y="2147539"/>
            <a:ext cx="3413678" cy="219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752B3-4CD5-D66C-5D3A-E54CCCB8EB6C}"/>
              </a:ext>
            </a:extLst>
          </p:cNvPr>
          <p:cNvSpPr txBox="1"/>
          <p:nvPr/>
        </p:nvSpPr>
        <p:spPr>
          <a:xfrm>
            <a:off x="5371596" y="1559943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그리는 작업</a:t>
            </a:r>
            <a:endParaRPr lang="en-US" altLang="ko-KR" sz="16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Draw_bounding_box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37E50E-6268-D384-5E58-F64CFAD6A755}"/>
              </a:ext>
            </a:extLst>
          </p:cNvPr>
          <p:cNvGrpSpPr/>
          <p:nvPr/>
        </p:nvGrpSpPr>
        <p:grpSpPr>
          <a:xfrm>
            <a:off x="354689" y="765996"/>
            <a:ext cx="1889108" cy="534894"/>
            <a:chOff x="4984518" y="462271"/>
            <a:chExt cx="2222966" cy="448095"/>
          </a:xfrm>
        </p:grpSpPr>
        <p:sp>
          <p:nvSpPr>
            <p:cNvPr id="18" name="양쪽 모서리가 둥근 사각형 1">
              <a:extLst>
                <a:ext uri="{FF2B5EF4-FFF2-40B4-BE49-F238E27FC236}">
                  <a16:creationId xmlns:a16="http://schemas.microsoft.com/office/drawing/2014/main" id="{3514DB8D-B703-2632-415A-7BE8D747E21D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961278-330E-CA0D-26E2-5E41E0D36D71}"/>
                </a:ext>
              </a:extLst>
            </p:cNvPr>
            <p:cNvSpPr/>
            <p:nvPr/>
          </p:nvSpPr>
          <p:spPr>
            <a:xfrm>
              <a:off x="5151121" y="472050"/>
              <a:ext cx="1889759" cy="438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 흐름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21C16A-5329-A82B-670B-E985CB52F91D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A59C7-AF18-AFA1-BC1F-1A59F7A4341F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438236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45FB85-0F5A-E7D5-B81C-0055F00E8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1"/>
          <a:stretch/>
        </p:blipFill>
        <p:spPr>
          <a:xfrm>
            <a:off x="2444046" y="1017900"/>
            <a:ext cx="6348262" cy="3853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46A535-B0A3-A694-DA2E-F28246623983}"/>
              </a:ext>
            </a:extLst>
          </p:cNvPr>
          <p:cNvSpPr txBox="1"/>
          <p:nvPr/>
        </p:nvSpPr>
        <p:spPr>
          <a:xfrm>
            <a:off x="609791" y="1248210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결과</a:t>
            </a: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C41317AD-5FB9-092C-7FD2-A05C8029BE53}"/>
              </a:ext>
            </a:extLst>
          </p:cNvPr>
          <p:cNvSpPr/>
          <p:nvPr/>
        </p:nvSpPr>
        <p:spPr>
          <a:xfrm>
            <a:off x="2265806" y="1416518"/>
            <a:ext cx="309716" cy="309716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5E2A2-ADA3-6ABE-0D53-BE04622FB0F9}"/>
              </a:ext>
            </a:extLst>
          </p:cNvPr>
          <p:cNvSpPr/>
          <p:nvPr/>
        </p:nvSpPr>
        <p:spPr>
          <a:xfrm>
            <a:off x="549185" y="731830"/>
            <a:ext cx="17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altLang="ko-KR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>
              <a:defRPr/>
            </a:pP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흐름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AB94FF-7220-E14D-6E2A-E056C29A02D0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5" name="양쪽 모서리가 둥근 사각형 1">
              <a:extLst>
                <a:ext uri="{FF2B5EF4-FFF2-40B4-BE49-F238E27FC236}">
                  <a16:creationId xmlns:a16="http://schemas.microsoft.com/office/drawing/2014/main" id="{32415BE0-25EB-2635-D102-09AC32377AF0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A965D4-3F71-F250-204A-6B83099FB174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en-US" altLang="ko-KR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bbox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문제점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4CB0FE-16E5-D6F1-6DB1-20A8CA40001B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6B236-5441-9D1A-DC1A-BA4FE81E4377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769088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15267-7AF3-DF39-1CF8-C9FEC54D99C8}"/>
              </a:ext>
            </a:extLst>
          </p:cNvPr>
          <p:cNvSpPr txBox="1"/>
          <p:nvPr/>
        </p:nvSpPr>
        <p:spPr>
          <a:xfrm>
            <a:off x="424016" y="1153005"/>
            <a:ext cx="829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dirty="0" err="1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Combined_boxes_for_specific_words</a:t>
            </a:r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 사용</a:t>
            </a:r>
            <a:endParaRPr lang="en-US" altLang="ko-KR" sz="1200" dirty="0">
              <a:solidFill>
                <a:schemeClr val="tx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디자인 검수 도메인에 맞는 </a:t>
            </a:r>
            <a:r>
              <a:rPr lang="ko-KR" altLang="en-US" sz="1200" dirty="0" err="1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 재조정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D74D1-005B-1730-DF27-14BD03B2FA68}"/>
              </a:ext>
            </a:extLst>
          </p:cNvPr>
          <p:cNvSpPr txBox="1"/>
          <p:nvPr/>
        </p:nvSpPr>
        <p:spPr>
          <a:xfrm>
            <a:off x="424016" y="1654259"/>
            <a:ext cx="1597113" cy="253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2131E-394D-E4B2-192B-B65A99CF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16" y="1967370"/>
            <a:ext cx="1597113" cy="117338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A554E4-0B51-E546-1FF0-7261583A9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294653"/>
              </p:ext>
            </p:extLst>
          </p:nvPr>
        </p:nvGraphicFramePr>
        <p:xfrm>
          <a:off x="2084362" y="1984141"/>
          <a:ext cx="2517543" cy="27718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75110">
                  <a:extLst>
                    <a:ext uri="{9D8B030D-6E8A-4147-A177-3AD203B41FA5}">
                      <a16:colId xmlns:a16="http://schemas.microsoft.com/office/drawing/2014/main" val="45083155"/>
                    </a:ext>
                  </a:extLst>
                </a:gridCol>
                <a:gridCol w="959336">
                  <a:extLst>
                    <a:ext uri="{9D8B030D-6E8A-4147-A177-3AD203B41FA5}">
                      <a16:colId xmlns:a16="http://schemas.microsoft.com/office/drawing/2014/main" val="2911010248"/>
                    </a:ext>
                  </a:extLst>
                </a:gridCol>
                <a:gridCol w="983097">
                  <a:extLst>
                    <a:ext uri="{9D8B030D-6E8A-4147-A177-3AD203B41FA5}">
                      <a16:colId xmlns:a16="http://schemas.microsoft.com/office/drawing/2014/main" val="3261568103"/>
                    </a:ext>
                  </a:extLst>
                </a:gridCol>
              </a:tblGrid>
              <a:tr h="3321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규칙</a:t>
                      </a:r>
                      <a:r>
                        <a:rPr lang="en-US" altLang="ko-KR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</a:t>
                      </a:r>
                      <a:endParaRPr lang="ko-KR" alt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용어집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4494"/>
                  </a:ext>
                </a:extLst>
              </a:tr>
              <a:tr h="1766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원산지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80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839805"/>
                  </a:ext>
                </a:extLst>
              </a:tr>
              <a:tr h="278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영양함유정보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387714"/>
                  </a:ext>
                </a:extLst>
              </a:tr>
              <a:tr h="3004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546936"/>
                  </a:ext>
                </a:extLst>
              </a:tr>
              <a:tr h="3050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413328"/>
                  </a:ext>
                </a:extLst>
              </a:tr>
              <a:tr h="346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 띄어쓰기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띄어쓰기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716132"/>
                  </a:ext>
                </a:extLst>
              </a:tr>
              <a:tr h="686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-&gt; 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소비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수정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'-&gt;'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6727"/>
                  </a:ext>
                </a:extLst>
              </a:tr>
              <a:tr h="346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 앞에 글자 붙여쓰기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붙여쓰기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18908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8BBF29F-C492-0A51-71E1-8175431D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409" y="1984141"/>
            <a:ext cx="2405567" cy="1038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6F68ED-013A-E9C6-3C70-E7D99DB01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10" y="3074528"/>
            <a:ext cx="2405567" cy="967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F30D2B-EA04-3FBA-BBBE-55EC384FEC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64"/>
          <a:stretch/>
        </p:blipFill>
        <p:spPr>
          <a:xfrm>
            <a:off x="7196207" y="1984141"/>
            <a:ext cx="1781873" cy="215178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3EBFB9-7162-14E6-3D6E-0632EC9E004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9" name="양쪽 모서리가 둥근 사각형 1">
              <a:extLst>
                <a:ext uri="{FF2B5EF4-FFF2-40B4-BE49-F238E27FC236}">
                  <a16:creationId xmlns:a16="http://schemas.microsoft.com/office/drawing/2014/main" id="{997B3123-FEF7-9E0A-4750-F571E6674D51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304B6AA-6439-8AA1-97E0-34A89AD9CA1A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해결과정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08078B-33D2-195C-575F-83595E916628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568AE-6795-AE76-69D2-9E4937271028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205275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그룹 6833">
            <a:extLst>
              <a:ext uri="{FF2B5EF4-FFF2-40B4-BE49-F238E27FC236}">
                <a16:creationId xmlns:a16="http://schemas.microsoft.com/office/drawing/2014/main" id="{C0D60874-FF62-FD2B-3257-EFB033B3C9D5}"/>
              </a:ext>
            </a:extLst>
          </p:cNvPr>
          <p:cNvGrpSpPr/>
          <p:nvPr/>
        </p:nvGrpSpPr>
        <p:grpSpPr>
          <a:xfrm>
            <a:off x="0" y="639494"/>
            <a:ext cx="9150672" cy="3495626"/>
            <a:chOff x="0" y="639494"/>
            <a:chExt cx="9150672" cy="3495626"/>
          </a:xfrm>
          <a:solidFill>
            <a:schemeClr val="accent1"/>
          </a:solidFill>
        </p:grpSpPr>
        <p:sp>
          <p:nvSpPr>
            <p:cNvPr id="6832" name="자유형: 도형 6831">
              <a:extLst>
                <a:ext uri="{FF2B5EF4-FFF2-40B4-BE49-F238E27FC236}">
                  <a16:creationId xmlns:a16="http://schemas.microsoft.com/office/drawing/2014/main" id="{663EF849-3CEA-4CC1-3C8F-87B5EF00392D}"/>
                </a:ext>
              </a:extLst>
            </p:cNvPr>
            <p:cNvSpPr/>
            <p:nvPr/>
          </p:nvSpPr>
          <p:spPr>
            <a:xfrm flipH="1">
              <a:off x="4071502" y="639494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31" name="자유형: 도형 6830">
              <a:extLst>
                <a:ext uri="{FF2B5EF4-FFF2-40B4-BE49-F238E27FC236}">
                  <a16:creationId xmlns:a16="http://schemas.microsoft.com/office/drawing/2014/main" id="{BC60CFD2-B731-5740-4FE0-3E2FA3D578BB}"/>
                </a:ext>
              </a:extLst>
            </p:cNvPr>
            <p:cNvSpPr/>
            <p:nvPr/>
          </p:nvSpPr>
          <p:spPr>
            <a:xfrm>
              <a:off x="194408" y="641448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BF3769-C033-B580-13C4-7EC822593A02}"/>
                </a:ext>
              </a:extLst>
            </p:cNvPr>
            <p:cNvSpPr/>
            <p:nvPr/>
          </p:nvSpPr>
          <p:spPr>
            <a:xfrm>
              <a:off x="0" y="782320"/>
              <a:ext cx="9150672" cy="335280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grpSp>
          <p:nvGrpSpPr>
            <p:cNvPr id="6809" name="그룹 6808">
              <a:extLst>
                <a:ext uri="{FF2B5EF4-FFF2-40B4-BE49-F238E27FC236}">
                  <a16:creationId xmlns:a16="http://schemas.microsoft.com/office/drawing/2014/main" id="{06985782-3C3E-B528-B6BD-3F50C8D299EA}"/>
                </a:ext>
              </a:extLst>
            </p:cNvPr>
            <p:cNvGrpSpPr/>
            <p:nvPr/>
          </p:nvGrpSpPr>
          <p:grpSpPr>
            <a:xfrm>
              <a:off x="334788" y="640080"/>
              <a:ext cx="4023852" cy="2407920"/>
              <a:chOff x="4984517" y="462271"/>
              <a:chExt cx="2222966" cy="429367"/>
            </a:xfrm>
            <a:grpFill/>
          </p:grpSpPr>
          <p:sp>
            <p:nvSpPr>
              <p:cNvPr id="6810" name="양쪽 모서리가 둥근 사각형 1">
                <a:extLst>
                  <a:ext uri="{FF2B5EF4-FFF2-40B4-BE49-F238E27FC236}">
                    <a16:creationId xmlns:a16="http://schemas.microsoft.com/office/drawing/2014/main" id="{7692FDFC-5CE9-8A87-E696-B85F0352D8E2}"/>
                  </a:ext>
                </a:extLst>
              </p:cNvPr>
              <p:cNvSpPr/>
              <p:nvPr/>
            </p:nvSpPr>
            <p:spPr>
              <a:xfrm>
                <a:off x="4984517" y="462271"/>
                <a:ext cx="2222966" cy="429367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6811" name="직사각형 6810">
                <a:extLst>
                  <a:ext uri="{FF2B5EF4-FFF2-40B4-BE49-F238E27FC236}">
                    <a16:creationId xmlns:a16="http://schemas.microsoft.com/office/drawing/2014/main" id="{9FB2DA50-40F6-0FA2-B2C4-A2F540911507}"/>
                  </a:ext>
                </a:extLst>
              </p:cNvPr>
              <p:cNvSpPr/>
              <p:nvPr/>
            </p:nvSpPr>
            <p:spPr>
              <a:xfrm>
                <a:off x="5151120" y="524040"/>
                <a:ext cx="1889759" cy="45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22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1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080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710953" y="1940662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개요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AA7F17-C63A-B7C0-AC7E-8B609F7EE870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3" name="Oval 2450">
              <a:extLst>
                <a:ext uri="{FF2B5EF4-FFF2-40B4-BE49-F238E27FC236}">
                  <a16:creationId xmlns:a16="http://schemas.microsoft.com/office/drawing/2014/main" id="{0BCADD1A-DD44-73D5-272C-411F0AA37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Freeform 2451">
              <a:extLst>
                <a:ext uri="{FF2B5EF4-FFF2-40B4-BE49-F238E27FC236}">
                  <a16:creationId xmlns:a16="http://schemas.microsoft.com/office/drawing/2014/main" id="{2EAB852D-C6BE-0BF3-52D5-1D9B97677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Freeform 2452">
              <a:extLst>
                <a:ext uri="{FF2B5EF4-FFF2-40B4-BE49-F238E27FC236}">
                  <a16:creationId xmlns:a16="http://schemas.microsoft.com/office/drawing/2014/main" id="{58FD3C21-7C0E-BA89-E618-31AA689F4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Freeform 2453">
              <a:extLst>
                <a:ext uri="{FF2B5EF4-FFF2-40B4-BE49-F238E27FC236}">
                  <a16:creationId xmlns:a16="http://schemas.microsoft.com/office/drawing/2014/main" id="{4CEAE517-BF43-F139-B1E6-78B43391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Freeform 2454">
              <a:extLst>
                <a:ext uri="{FF2B5EF4-FFF2-40B4-BE49-F238E27FC236}">
                  <a16:creationId xmlns:a16="http://schemas.microsoft.com/office/drawing/2014/main" id="{722816BF-7197-1CE9-46BB-5C9E196F6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Freeform 2455">
              <a:extLst>
                <a:ext uri="{FF2B5EF4-FFF2-40B4-BE49-F238E27FC236}">
                  <a16:creationId xmlns:a16="http://schemas.microsoft.com/office/drawing/2014/main" id="{E1594C9A-DCF5-1C0E-178B-D63B2C19E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Freeform 2456">
              <a:extLst>
                <a:ext uri="{FF2B5EF4-FFF2-40B4-BE49-F238E27FC236}">
                  <a16:creationId xmlns:a16="http://schemas.microsoft.com/office/drawing/2014/main" id="{53C005C0-3309-23A9-C117-E08D4EC8D4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7">
              <a:extLst>
                <a:ext uri="{FF2B5EF4-FFF2-40B4-BE49-F238E27FC236}">
                  <a16:creationId xmlns:a16="http://schemas.microsoft.com/office/drawing/2014/main" id="{D977A39A-20D4-361E-97F3-030AB59B6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8">
              <a:extLst>
                <a:ext uri="{FF2B5EF4-FFF2-40B4-BE49-F238E27FC236}">
                  <a16:creationId xmlns:a16="http://schemas.microsoft.com/office/drawing/2014/main" id="{542637E6-7CD1-29E4-FBB0-2473722C1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9">
              <a:extLst>
                <a:ext uri="{FF2B5EF4-FFF2-40B4-BE49-F238E27FC236}">
                  <a16:creationId xmlns:a16="http://schemas.microsoft.com/office/drawing/2014/main" id="{CC728FEC-33F4-1A06-94A3-8DBFE1826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60">
              <a:extLst>
                <a:ext uri="{FF2B5EF4-FFF2-40B4-BE49-F238E27FC236}">
                  <a16:creationId xmlns:a16="http://schemas.microsoft.com/office/drawing/2014/main" id="{26A95E3A-7510-7827-DC83-E944C1450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61">
              <a:extLst>
                <a:ext uri="{FF2B5EF4-FFF2-40B4-BE49-F238E27FC236}">
                  <a16:creationId xmlns:a16="http://schemas.microsoft.com/office/drawing/2014/main" id="{0B72B0B2-6E54-07C2-A41F-F95FBD51B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62">
              <a:extLst>
                <a:ext uri="{FF2B5EF4-FFF2-40B4-BE49-F238E27FC236}">
                  <a16:creationId xmlns:a16="http://schemas.microsoft.com/office/drawing/2014/main" id="{9CE1D3C5-5DBB-504E-E3BD-B4E028DF7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63">
              <a:extLst>
                <a:ext uri="{FF2B5EF4-FFF2-40B4-BE49-F238E27FC236}">
                  <a16:creationId xmlns:a16="http://schemas.microsoft.com/office/drawing/2014/main" id="{6E5BC0BB-983B-0D35-229B-88D1D4E23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64">
              <a:extLst>
                <a:ext uri="{FF2B5EF4-FFF2-40B4-BE49-F238E27FC236}">
                  <a16:creationId xmlns:a16="http://schemas.microsoft.com/office/drawing/2014/main" id="{EE876F64-EA79-0F6F-87AA-13D339F00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65">
              <a:extLst>
                <a:ext uri="{FF2B5EF4-FFF2-40B4-BE49-F238E27FC236}">
                  <a16:creationId xmlns:a16="http://schemas.microsoft.com/office/drawing/2014/main" id="{9B57DFA2-4A01-1F45-5FC7-430025A13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6">
              <a:extLst>
                <a:ext uri="{FF2B5EF4-FFF2-40B4-BE49-F238E27FC236}">
                  <a16:creationId xmlns:a16="http://schemas.microsoft.com/office/drawing/2014/main" id="{11399E4B-BCE1-FE23-775E-1F8E1F14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7">
              <a:extLst>
                <a:ext uri="{FF2B5EF4-FFF2-40B4-BE49-F238E27FC236}">
                  <a16:creationId xmlns:a16="http://schemas.microsoft.com/office/drawing/2014/main" id="{76A987F4-2686-F45C-DEE4-19CBC1A44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8">
              <a:extLst>
                <a:ext uri="{FF2B5EF4-FFF2-40B4-BE49-F238E27FC236}">
                  <a16:creationId xmlns:a16="http://schemas.microsoft.com/office/drawing/2014/main" id="{81FD3586-37BE-11C1-956C-E910D83A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9">
              <a:extLst>
                <a:ext uri="{FF2B5EF4-FFF2-40B4-BE49-F238E27FC236}">
                  <a16:creationId xmlns:a16="http://schemas.microsoft.com/office/drawing/2014/main" id="{FC4FE449-0069-73BE-2D61-E6F8C0935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70">
              <a:extLst>
                <a:ext uri="{FF2B5EF4-FFF2-40B4-BE49-F238E27FC236}">
                  <a16:creationId xmlns:a16="http://schemas.microsoft.com/office/drawing/2014/main" id="{2564E06E-1BC3-F79E-8F1B-6CB6A83C4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71">
              <a:extLst>
                <a:ext uri="{FF2B5EF4-FFF2-40B4-BE49-F238E27FC236}">
                  <a16:creationId xmlns:a16="http://schemas.microsoft.com/office/drawing/2014/main" id="{5925C6D6-67FA-880C-5771-68BF56B61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72">
              <a:extLst>
                <a:ext uri="{FF2B5EF4-FFF2-40B4-BE49-F238E27FC236}">
                  <a16:creationId xmlns:a16="http://schemas.microsoft.com/office/drawing/2014/main" id="{A70B08AF-8B0E-B84C-DFCF-17442BBF0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73">
              <a:extLst>
                <a:ext uri="{FF2B5EF4-FFF2-40B4-BE49-F238E27FC236}">
                  <a16:creationId xmlns:a16="http://schemas.microsoft.com/office/drawing/2014/main" id="{C77B6D86-CB85-A263-BE5A-132F962B7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74">
              <a:extLst>
                <a:ext uri="{FF2B5EF4-FFF2-40B4-BE49-F238E27FC236}">
                  <a16:creationId xmlns:a16="http://schemas.microsoft.com/office/drawing/2014/main" id="{2FE6F689-9D64-741C-6412-4C3DD83F5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75">
              <a:extLst>
                <a:ext uri="{FF2B5EF4-FFF2-40B4-BE49-F238E27FC236}">
                  <a16:creationId xmlns:a16="http://schemas.microsoft.com/office/drawing/2014/main" id="{4D4CC829-8162-F2CC-07D5-487AA4A18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6">
              <a:extLst>
                <a:ext uri="{FF2B5EF4-FFF2-40B4-BE49-F238E27FC236}">
                  <a16:creationId xmlns:a16="http://schemas.microsoft.com/office/drawing/2014/main" id="{2333C3D0-98A4-79C5-ED28-3F34D1CBA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7">
              <a:extLst>
                <a:ext uri="{FF2B5EF4-FFF2-40B4-BE49-F238E27FC236}">
                  <a16:creationId xmlns:a16="http://schemas.microsoft.com/office/drawing/2014/main" id="{7BEC1E2E-DC4B-1E25-8DD1-FC0DBBCAF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8">
              <a:extLst>
                <a:ext uri="{FF2B5EF4-FFF2-40B4-BE49-F238E27FC236}">
                  <a16:creationId xmlns:a16="http://schemas.microsoft.com/office/drawing/2014/main" id="{080519E0-9C83-B8DA-BD36-8729B9939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9">
              <a:extLst>
                <a:ext uri="{FF2B5EF4-FFF2-40B4-BE49-F238E27FC236}">
                  <a16:creationId xmlns:a16="http://schemas.microsoft.com/office/drawing/2014/main" id="{D2190141-64D9-F817-ACBC-2533DBCE5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80">
              <a:extLst>
                <a:ext uri="{FF2B5EF4-FFF2-40B4-BE49-F238E27FC236}">
                  <a16:creationId xmlns:a16="http://schemas.microsoft.com/office/drawing/2014/main" id="{5C36AF97-80AD-A502-C2BE-D0DAC9685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Oval 2482">
              <a:extLst>
                <a:ext uri="{FF2B5EF4-FFF2-40B4-BE49-F238E27FC236}">
                  <a16:creationId xmlns:a16="http://schemas.microsoft.com/office/drawing/2014/main" id="{BDB4B4D3-EA81-0289-B9AC-0FBEB5E2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Oval 2483">
              <a:extLst>
                <a:ext uri="{FF2B5EF4-FFF2-40B4-BE49-F238E27FC236}">
                  <a16:creationId xmlns:a16="http://schemas.microsoft.com/office/drawing/2014/main" id="{10F2350D-EBF2-B931-6296-C3E27705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1E67144-3F50-C8CA-DA0A-D9D33599101E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39" name="Freeform 347">
              <a:extLst>
                <a:ext uri="{FF2B5EF4-FFF2-40B4-BE49-F238E27FC236}">
                  <a16:creationId xmlns:a16="http://schemas.microsoft.com/office/drawing/2014/main" id="{3F4BB559-4EB6-0FCC-5F4B-727E1F1E6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348">
              <a:extLst>
                <a:ext uri="{FF2B5EF4-FFF2-40B4-BE49-F238E27FC236}">
                  <a16:creationId xmlns:a16="http://schemas.microsoft.com/office/drawing/2014/main" id="{A153BD6E-ED80-2D86-6ADD-BBDB2D480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349">
              <a:extLst>
                <a:ext uri="{FF2B5EF4-FFF2-40B4-BE49-F238E27FC236}">
                  <a16:creationId xmlns:a16="http://schemas.microsoft.com/office/drawing/2014/main" id="{77BADBC3-4502-D234-8B62-EC761F973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Freeform 350">
              <a:extLst>
                <a:ext uri="{FF2B5EF4-FFF2-40B4-BE49-F238E27FC236}">
                  <a16:creationId xmlns:a16="http://schemas.microsoft.com/office/drawing/2014/main" id="{05549DA7-B57F-FC0C-23B3-7EDC9A39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351">
              <a:extLst>
                <a:ext uri="{FF2B5EF4-FFF2-40B4-BE49-F238E27FC236}">
                  <a16:creationId xmlns:a16="http://schemas.microsoft.com/office/drawing/2014/main" id="{70983FDD-043F-2A18-D7ED-BFFCE3F0E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352">
              <a:extLst>
                <a:ext uri="{FF2B5EF4-FFF2-40B4-BE49-F238E27FC236}">
                  <a16:creationId xmlns:a16="http://schemas.microsoft.com/office/drawing/2014/main" id="{9B379A12-E02F-C159-19A8-79FFD7506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353">
              <a:extLst>
                <a:ext uri="{FF2B5EF4-FFF2-40B4-BE49-F238E27FC236}">
                  <a16:creationId xmlns:a16="http://schemas.microsoft.com/office/drawing/2014/main" id="{58502555-3C74-AB21-2235-D6D92DC4C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54">
              <a:extLst>
                <a:ext uri="{FF2B5EF4-FFF2-40B4-BE49-F238E27FC236}">
                  <a16:creationId xmlns:a16="http://schemas.microsoft.com/office/drawing/2014/main" id="{EE592EE8-F201-F2D7-BA82-B7C5767A3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55">
              <a:extLst>
                <a:ext uri="{FF2B5EF4-FFF2-40B4-BE49-F238E27FC236}">
                  <a16:creationId xmlns:a16="http://schemas.microsoft.com/office/drawing/2014/main" id="{82C2CC20-A76F-E3D5-7107-0B8C2BA0A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6">
              <a:extLst>
                <a:ext uri="{FF2B5EF4-FFF2-40B4-BE49-F238E27FC236}">
                  <a16:creationId xmlns:a16="http://schemas.microsoft.com/office/drawing/2014/main" id="{15DE0322-E84C-3A52-25CD-C4C829E69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7">
              <a:extLst>
                <a:ext uri="{FF2B5EF4-FFF2-40B4-BE49-F238E27FC236}">
                  <a16:creationId xmlns:a16="http://schemas.microsoft.com/office/drawing/2014/main" id="{224766E1-D9B8-EA6C-3FE5-50BAB2AF1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466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275C4F-C539-6125-3131-D2C110EC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36" y="816284"/>
            <a:ext cx="6101884" cy="410008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F2283B-66DA-A916-3C2A-969FA5B94F32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6" name="양쪽 모서리가 둥근 사각형 1">
              <a:extLst>
                <a:ext uri="{FF2B5EF4-FFF2-40B4-BE49-F238E27FC236}">
                  <a16:creationId xmlns:a16="http://schemas.microsoft.com/office/drawing/2014/main" id="{A9650BCC-B7F9-D342-72CC-6E52A0F129AC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705004-99A6-8FEA-4978-B2228B0D935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괄호 붙여쓰기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96DC6A1-F52C-A30F-D284-371865A581B4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266E8-D776-F631-3CD8-B396F5D350EC}"/>
              </a:ext>
            </a:extLst>
          </p:cNvPr>
          <p:cNvSpPr txBox="1"/>
          <p:nvPr/>
        </p:nvSpPr>
        <p:spPr>
          <a:xfrm>
            <a:off x="354689" y="1450428"/>
            <a:ext cx="136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3CA70-426A-45C0-61B3-2E5D4C35EC8C}"/>
              </a:ext>
            </a:extLst>
          </p:cNvPr>
          <p:cNvSpPr txBox="1"/>
          <p:nvPr/>
        </p:nvSpPr>
        <p:spPr>
          <a:xfrm>
            <a:off x="354689" y="1841018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DE9ED-8D19-BB60-8525-34927A8B50E7}"/>
              </a:ext>
            </a:extLst>
          </p:cNvPr>
          <p:cNvSpPr txBox="1"/>
          <p:nvPr/>
        </p:nvSpPr>
        <p:spPr>
          <a:xfrm>
            <a:off x="1717736" y="1849554"/>
            <a:ext cx="3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875E3-9E20-BF3F-1026-9617E0F52BD0}"/>
              </a:ext>
            </a:extLst>
          </p:cNvPr>
          <p:cNvSpPr txBox="1"/>
          <p:nvPr/>
        </p:nvSpPr>
        <p:spPr>
          <a:xfrm>
            <a:off x="1706428" y="1446480"/>
            <a:ext cx="322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0625F24-9C14-940D-1080-EB696EDC06D7}"/>
              </a:ext>
            </a:extLst>
          </p:cNvPr>
          <p:cNvCxnSpPr>
            <a:cxnSpLocks/>
          </p:cNvCxnSpPr>
          <p:nvPr/>
        </p:nvCxnSpPr>
        <p:spPr>
          <a:xfrm>
            <a:off x="757451" y="2123187"/>
            <a:ext cx="374296" cy="39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616BC2-19E7-0C77-84C5-082CC682BE6B}"/>
              </a:ext>
            </a:extLst>
          </p:cNvPr>
          <p:cNvSpPr txBox="1"/>
          <p:nvPr/>
        </p:nvSpPr>
        <p:spPr>
          <a:xfrm>
            <a:off x="354689" y="2231608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D84517-88C2-87DF-120B-C6C7E009D494}"/>
              </a:ext>
            </a:extLst>
          </p:cNvPr>
          <p:cNvCxnSpPr>
            <a:cxnSpLocks/>
          </p:cNvCxnSpPr>
          <p:nvPr/>
        </p:nvCxnSpPr>
        <p:spPr>
          <a:xfrm>
            <a:off x="859809" y="2526639"/>
            <a:ext cx="27193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36674C-94FE-A08A-613D-728354255262}"/>
              </a:ext>
            </a:extLst>
          </p:cNvPr>
          <p:cNvSpPr txBox="1"/>
          <p:nvPr/>
        </p:nvSpPr>
        <p:spPr>
          <a:xfrm>
            <a:off x="1717736" y="2252628"/>
            <a:ext cx="3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F9114-B5CC-215F-7FD7-1C2260411BE3}"/>
              </a:ext>
            </a:extLst>
          </p:cNvPr>
          <p:cNvSpPr txBox="1"/>
          <p:nvPr/>
        </p:nvSpPr>
        <p:spPr>
          <a:xfrm>
            <a:off x="455877" y="3201245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F03CCD-EC14-DE09-1A6A-86BE9C3042E7}"/>
              </a:ext>
            </a:extLst>
          </p:cNvPr>
          <p:cNvSpPr/>
          <p:nvPr/>
        </p:nvSpPr>
        <p:spPr>
          <a:xfrm>
            <a:off x="648269" y="3201245"/>
            <a:ext cx="341194" cy="307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924F0A-B64D-05EA-4A8B-4C217D299BDC}"/>
              </a:ext>
            </a:extLst>
          </p:cNvPr>
          <p:cNvSpPr/>
          <p:nvPr/>
        </p:nvSpPr>
        <p:spPr>
          <a:xfrm>
            <a:off x="1044054" y="3201245"/>
            <a:ext cx="87693" cy="307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FB297D4-2083-2AC2-3D94-BA311C21DECF}"/>
              </a:ext>
            </a:extLst>
          </p:cNvPr>
          <p:cNvCxnSpPr>
            <a:stCxn id="26" idx="2"/>
            <a:endCxn id="27" idx="2"/>
          </p:cNvCxnSpPr>
          <p:nvPr/>
        </p:nvCxnSpPr>
        <p:spPr>
          <a:xfrm rot="16200000" flipH="1">
            <a:off x="953383" y="3374504"/>
            <a:ext cx="12700" cy="269035"/>
          </a:xfrm>
          <a:prstGeom prst="bentConnector3">
            <a:avLst>
              <a:gd name="adj1" fmla="val 7253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5C4962-C2F6-A2EC-6B7C-5021E4C1350B}"/>
              </a:ext>
            </a:extLst>
          </p:cNvPr>
          <p:cNvSpPr txBox="1"/>
          <p:nvPr/>
        </p:nvSpPr>
        <p:spPr>
          <a:xfrm>
            <a:off x="723332" y="3591835"/>
            <a:ext cx="4981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2C544B-0778-7129-65F2-394A54A2F674}"/>
              </a:ext>
            </a:extLst>
          </p:cNvPr>
          <p:cNvSpPr txBox="1"/>
          <p:nvPr/>
        </p:nvSpPr>
        <p:spPr>
          <a:xfrm>
            <a:off x="455876" y="3905480"/>
            <a:ext cx="135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753565-4AF0-2702-0A35-2157E5584644}"/>
              </a:ext>
            </a:extLst>
          </p:cNvPr>
          <p:cNvSpPr/>
          <p:nvPr/>
        </p:nvSpPr>
        <p:spPr>
          <a:xfrm>
            <a:off x="648269" y="3905480"/>
            <a:ext cx="483478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7F9EF8-10BF-D2F7-CC33-27C879650CA6}"/>
              </a:ext>
            </a:extLst>
          </p:cNvPr>
          <p:cNvSpPr txBox="1"/>
          <p:nvPr/>
        </p:nvSpPr>
        <p:spPr>
          <a:xfrm>
            <a:off x="666248" y="4213257"/>
            <a:ext cx="1351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BB35B-41DE-026A-C85E-D777436CAEBB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063171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3C2034-7E46-6809-97BB-9723E351D943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561CD-8781-33BB-E4B5-B37302259FE4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DF34B0-C796-2264-FE56-E0241EB4F438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21" name="양쪽 모서리가 둥근 사각형 1">
              <a:extLst>
                <a:ext uri="{FF2B5EF4-FFF2-40B4-BE49-F238E27FC236}">
                  <a16:creationId xmlns:a16="http://schemas.microsoft.com/office/drawing/2014/main" id="{4CFB1CC4-3756-F677-D43F-2A51EF65FDE7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A64478-291F-D669-95F1-E8DB310CD087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숫자</a:t>
              </a: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단위 띄어쓰기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EC15533-E07A-2026-05E7-5549FD44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81" y="814434"/>
            <a:ext cx="6170678" cy="40920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52BB02-D033-DB28-35C2-F3F899F30B00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865221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59368-2413-0AE8-3CBE-DF19BAB91A62}"/>
              </a:ext>
            </a:extLst>
          </p:cNvPr>
          <p:cNvSpPr txBox="1"/>
          <p:nvPr/>
        </p:nvSpPr>
        <p:spPr>
          <a:xfrm>
            <a:off x="412955" y="1188553"/>
            <a:ext cx="2315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 과정에서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단어가 분할되어 나타남</a:t>
            </a:r>
          </a:p>
        </p:txBody>
      </p:sp>
      <p:pic>
        <p:nvPicPr>
          <p:cNvPr id="6" name="그림 5" descr="텍스트, 폰트, 디자인, 그래픽이(가) 표시된 사진&#10;&#10;자동 생성된 설명">
            <a:extLst>
              <a:ext uri="{FF2B5EF4-FFF2-40B4-BE49-F238E27FC236}">
                <a16:creationId xmlns:a16="http://schemas.microsoft.com/office/drawing/2014/main" id="{A7803CB7-D1BB-7540-3251-42924399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5" y="1740033"/>
            <a:ext cx="326873" cy="273287"/>
          </a:xfrm>
          <a:prstGeom prst="rect">
            <a:avLst/>
          </a:prstGeom>
        </p:spPr>
      </p:pic>
      <p:pic>
        <p:nvPicPr>
          <p:cNvPr id="9" name="그림 8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C54074E3-5ACD-5062-2F55-23526727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0" y="1740034"/>
            <a:ext cx="375099" cy="77163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05B427-B716-4951-79BF-2F664B68BE28}"/>
              </a:ext>
            </a:extLst>
          </p:cNvPr>
          <p:cNvSpPr/>
          <p:nvPr/>
        </p:nvSpPr>
        <p:spPr>
          <a:xfrm>
            <a:off x="1785099" y="1733006"/>
            <a:ext cx="475758" cy="523875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986F2E-BD19-8E23-B76E-998A88231978}"/>
              </a:ext>
            </a:extLst>
          </p:cNvPr>
          <p:cNvGrpSpPr/>
          <p:nvPr/>
        </p:nvGrpSpPr>
        <p:grpSpPr>
          <a:xfrm>
            <a:off x="2433484" y="1740034"/>
            <a:ext cx="6198327" cy="874457"/>
            <a:chOff x="3244645" y="2320044"/>
            <a:chExt cx="8264436" cy="116594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DAADDE-16CB-2542-D626-E1018FB7B4CA}"/>
                </a:ext>
              </a:extLst>
            </p:cNvPr>
            <p:cNvSpPr/>
            <p:nvPr/>
          </p:nvSpPr>
          <p:spPr>
            <a:xfrm>
              <a:off x="3244645" y="2320044"/>
              <a:ext cx="8264436" cy="1165943"/>
            </a:xfrm>
            <a:prstGeom prst="rect">
              <a:avLst/>
            </a:prstGeom>
            <a:solidFill>
              <a:srgbClr val="1D1E1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DCB1EF0-C786-BF47-6EB6-DB6F5ECB5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645" y="2320044"/>
              <a:ext cx="6864226" cy="116594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8A12CA-74C5-0C04-5A06-DBAC69AED5E3}"/>
              </a:ext>
            </a:extLst>
          </p:cNvPr>
          <p:cNvSpPr txBox="1"/>
          <p:nvPr/>
        </p:nvSpPr>
        <p:spPr>
          <a:xfrm>
            <a:off x="2520376" y="1188553"/>
            <a:ext cx="611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미리 정의한 텍스트 시퀀스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seauences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기반으로 인식된 텍스트를 결합함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프랑스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특정 단어가 연속적으로 나타나면 하나의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프랑스 산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’)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결합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17C85-443A-AC9E-9512-E73F8E679776}"/>
              </a:ext>
            </a:extLst>
          </p:cNvPr>
          <p:cNvSpPr txBox="1"/>
          <p:nvPr/>
        </p:nvSpPr>
        <p:spPr>
          <a:xfrm>
            <a:off x="412954" y="3130182"/>
            <a:ext cx="202052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단어가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줄로 나누어져 있을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모두 박스를 쳐버리는 현상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중요도를 찾아 비교적 중요한 부분을 나타나도록 결정함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31D8D65-A41E-1B05-9A13-66825579F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84" y="3107099"/>
            <a:ext cx="3030443" cy="99844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BE3814-F3F5-892D-338E-F44CA9DD2FD5}"/>
              </a:ext>
            </a:extLst>
          </p:cNvPr>
          <p:cNvGrpSpPr/>
          <p:nvPr/>
        </p:nvGrpSpPr>
        <p:grpSpPr>
          <a:xfrm>
            <a:off x="5603256" y="3053533"/>
            <a:ext cx="3028555" cy="1807283"/>
            <a:chOff x="6502789" y="3487511"/>
            <a:chExt cx="4484173" cy="28053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2D68B06-078F-40B4-A942-8D447DE64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0"/>
            <a:stretch/>
          </p:blipFill>
          <p:spPr>
            <a:xfrm>
              <a:off x="6502789" y="3487511"/>
              <a:ext cx="4484173" cy="28053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138F6F3-61C9-C519-74CD-69259F168B6B}"/>
                    </a:ext>
                  </a:extLst>
                </p14:cNvPr>
                <p14:cNvContentPartPr/>
                <p14:nvPr/>
              </p14:nvContentPartPr>
              <p14:xfrm>
                <a:off x="6725760" y="4987120"/>
                <a:ext cx="252000" cy="21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BDED3EF-F04C-86F7-C2CB-5E244EFE07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72120" y="4879120"/>
                  <a:ext cx="359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24C1F75-468C-009B-D2EC-D0B3D6DEB562}"/>
                    </a:ext>
                  </a:extLst>
                </p14:cNvPr>
                <p14:cNvContentPartPr/>
                <p14:nvPr/>
              </p14:nvContentPartPr>
              <p14:xfrm>
                <a:off x="7965240" y="4963360"/>
                <a:ext cx="295920" cy="25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0BB629D-0710-5A0C-F695-84F5F13DEF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11240" y="4855720"/>
                  <a:ext cx="403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A62854E-1692-7942-95AC-B17A52B100CD}"/>
                    </a:ext>
                  </a:extLst>
                </p14:cNvPr>
                <p14:cNvContentPartPr/>
                <p14:nvPr/>
              </p14:nvContentPartPr>
              <p14:xfrm>
                <a:off x="7284480" y="5181520"/>
                <a:ext cx="32868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16E5052-6276-8514-9C0B-C64EC09794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30840" y="5073520"/>
                  <a:ext cx="436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0AAE61E-8070-B2CA-81DA-16389089116A}"/>
                    </a:ext>
                  </a:extLst>
                </p14:cNvPr>
                <p14:cNvContentPartPr/>
                <p14:nvPr/>
              </p14:nvContentPartPr>
              <p14:xfrm>
                <a:off x="8605680" y="5180440"/>
                <a:ext cx="381240" cy="92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58DCA41-DD0D-B62D-87E8-961FD4591C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51680" y="5072440"/>
                  <a:ext cx="488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19847CA-70B7-E25D-102C-7364B2F35050}"/>
                    </a:ext>
                  </a:extLst>
                </p14:cNvPr>
                <p14:cNvContentPartPr/>
                <p14:nvPr/>
              </p14:nvContentPartPr>
              <p14:xfrm>
                <a:off x="9265920" y="3820360"/>
                <a:ext cx="70704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0992271-C6E5-0DD9-5B55-D095D7D2CC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12280" y="3712360"/>
                  <a:ext cx="814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072B562-F785-DFBA-8F26-F921C425420A}"/>
                    </a:ext>
                  </a:extLst>
                </p14:cNvPr>
                <p14:cNvContentPartPr/>
                <p14:nvPr/>
              </p14:nvContentPartPr>
              <p14:xfrm>
                <a:off x="7071360" y="5720080"/>
                <a:ext cx="36504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071414C-EDEF-9A7A-603A-87C2346721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17720" y="5612080"/>
                  <a:ext cx="472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EF81582-61EA-DAC6-FB41-569EC00A84A1}"/>
                    </a:ext>
                  </a:extLst>
                </p14:cNvPr>
                <p14:cNvContentPartPr/>
                <p14:nvPr/>
              </p14:nvContentPartPr>
              <p14:xfrm>
                <a:off x="7559160" y="5699560"/>
                <a:ext cx="303840" cy="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3BE4416-DAE6-233B-E650-5B96899EBE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05160" y="5591560"/>
                  <a:ext cx="411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570A336-383B-4F11-7956-FDB674172CC9}"/>
                    </a:ext>
                  </a:extLst>
                </p14:cNvPr>
                <p14:cNvContentPartPr/>
                <p14:nvPr/>
              </p14:nvContentPartPr>
              <p14:xfrm>
                <a:off x="7843200" y="5719360"/>
                <a:ext cx="492840" cy="31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1F4D7B2-F6C5-81F1-97AB-F8416A75AB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89560" y="5611720"/>
                  <a:ext cx="600480" cy="24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1127A0-D592-5F5A-F01D-47D29951A906}"/>
              </a:ext>
            </a:extLst>
          </p:cNvPr>
          <p:cNvSpPr/>
          <p:nvPr/>
        </p:nvSpPr>
        <p:spPr>
          <a:xfrm>
            <a:off x="330540" y="1220707"/>
            <a:ext cx="89356" cy="438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036A32-788C-EEF7-92BD-5FC20558F0F1}"/>
              </a:ext>
            </a:extLst>
          </p:cNvPr>
          <p:cNvSpPr/>
          <p:nvPr/>
        </p:nvSpPr>
        <p:spPr>
          <a:xfrm>
            <a:off x="330540" y="3167741"/>
            <a:ext cx="89356" cy="4385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CC05B8-9755-0095-CDBB-38707135A3B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39" name="양쪽 모서리가 둥근 사각형 1">
              <a:extLst>
                <a:ext uri="{FF2B5EF4-FFF2-40B4-BE49-F238E27FC236}">
                  <a16:creationId xmlns:a16="http://schemas.microsoft.com/office/drawing/2014/main" id="{7440B36A-3BA0-CF47-F986-3A65DBBA3792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2F937B3-763C-525D-D96D-F113E72FEBF0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볼드체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B0834DB-B567-A1B9-385D-EB955B6EB842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8A759-5375-8C45-60D2-8F56641AD69A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202634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5EAF9-175D-15B6-2FD0-11AEDCA864DC}"/>
              </a:ext>
            </a:extLst>
          </p:cNvPr>
          <p:cNvSpPr txBox="1"/>
          <p:nvPr/>
        </p:nvSpPr>
        <p:spPr>
          <a:xfrm>
            <a:off x="412955" y="1164343"/>
            <a:ext cx="71308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인식한 텍스트 중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사전의 잘못된 표현이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있다면 </a:t>
            </a:r>
            <a:r>
              <a:rPr lang="ko-KR" altLang="en-US" sz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교정된 텍스트를 해당 위치에 표시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6ABA18A-B7D1-7953-56EE-D2472FBF2D0B}"/>
              </a:ext>
            </a:extLst>
          </p:cNvPr>
          <p:cNvGrpSpPr/>
          <p:nvPr/>
        </p:nvGrpSpPr>
        <p:grpSpPr>
          <a:xfrm>
            <a:off x="5566953" y="1575258"/>
            <a:ext cx="3333638" cy="2112152"/>
            <a:chOff x="2882395" y="3256280"/>
            <a:chExt cx="4175760" cy="261079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36FD4A-D74B-50DF-3D3B-3D3F17D36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69"/>
            <a:stretch/>
          </p:blipFill>
          <p:spPr>
            <a:xfrm>
              <a:off x="2882395" y="3256280"/>
              <a:ext cx="4175760" cy="261079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EBAA20E-571B-7B88-1987-5344F410FB88}"/>
                    </a:ext>
                  </a:extLst>
                </p14:cNvPr>
                <p14:cNvContentPartPr/>
                <p14:nvPr/>
              </p14:nvContentPartPr>
              <p14:xfrm>
                <a:off x="3261120" y="3474760"/>
                <a:ext cx="30240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E4B8CB1-8A15-BBE6-F010-7B0AF42BD9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4525" y="3366760"/>
                  <a:ext cx="395903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19823F7-5EE1-C49F-D3A8-16FA2C4CC3C2}"/>
                    </a:ext>
                  </a:extLst>
                </p14:cNvPr>
                <p14:cNvContentPartPr/>
                <p14:nvPr/>
              </p14:nvContentPartPr>
              <p14:xfrm>
                <a:off x="3809760" y="3921160"/>
                <a:ext cx="186480" cy="10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1240824-A33C-A3F0-08A7-5919E9BEB5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3218" y="3828589"/>
                  <a:ext cx="279876" cy="195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EF3B569-7FE2-7EDE-C514-5E71C4427C57}"/>
                    </a:ext>
                  </a:extLst>
                </p14:cNvPr>
                <p14:cNvContentPartPr/>
                <p14:nvPr/>
              </p14:nvContentPartPr>
              <p14:xfrm>
                <a:off x="5547480" y="4124920"/>
                <a:ext cx="30420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C2AEBCD-88C1-B672-48E2-3188BC1923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0584" y="4017280"/>
                  <a:ext cx="3976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2951B9-F9C0-8F37-7E4C-CB09F46B13E5}"/>
              </a:ext>
            </a:extLst>
          </p:cNvPr>
          <p:cNvGrpSpPr/>
          <p:nvPr/>
        </p:nvGrpSpPr>
        <p:grpSpPr>
          <a:xfrm>
            <a:off x="479207" y="1590006"/>
            <a:ext cx="5058249" cy="3018865"/>
            <a:chOff x="638943" y="2120007"/>
            <a:chExt cx="6744332" cy="402515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9973B90-06F7-9585-BFF6-380576F69F6D}"/>
                </a:ext>
              </a:extLst>
            </p:cNvPr>
            <p:cNvSpPr/>
            <p:nvPr/>
          </p:nvSpPr>
          <p:spPr>
            <a:xfrm>
              <a:off x="638943" y="2120007"/>
              <a:ext cx="6744332" cy="4025153"/>
            </a:xfrm>
            <a:prstGeom prst="rect">
              <a:avLst/>
            </a:prstGeom>
            <a:solidFill>
              <a:srgbClr val="1F1F1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6A68FA5-DE90-4867-1598-6D68AE27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8943" y="2120008"/>
              <a:ext cx="6607951" cy="16160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D7D41AD-76BD-CEF1-D8A7-EF673E8B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2247" y="3929922"/>
              <a:ext cx="4661312" cy="201257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1B33F1-0FE8-B187-2A50-154F4CE88F72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4" name="양쪽 모서리가 둥근 사각형 1">
              <a:extLst>
                <a:ext uri="{FF2B5EF4-FFF2-40B4-BE49-F238E27FC236}">
                  <a16:creationId xmlns:a16="http://schemas.microsoft.com/office/drawing/2014/main" id="{9B9F145B-BE15-1DA7-DF0F-F4739203E245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81C10-16FC-1944-7FBD-56DA8318B58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주의어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E00A93-E6D9-45E6-9F4D-122B6DA24F7C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31E40-B84F-8877-AFC3-7AD11CFC977B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297451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02086-D2C4-ACE7-E55F-98DFE9BD2976}"/>
              </a:ext>
            </a:extLst>
          </p:cNvPr>
          <p:cNvSpPr txBox="1"/>
          <p:nvPr/>
        </p:nvSpPr>
        <p:spPr>
          <a:xfrm>
            <a:off x="272906" y="1202564"/>
            <a:ext cx="2759854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표시디자인에 일부로 오타를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낸 텍스트로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부산대 맞춤법 검사기 테스트 진행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5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전체문자열로 테스트해도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단위로 테스트해도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맞춤법검사가 제대로 이루어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 않음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-spell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모듈이 아닌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이용해서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진행해보고자 함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7C44E5-9576-8223-0A86-E586EBBC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342" y="848747"/>
            <a:ext cx="5825283" cy="403007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E88AF4-B1F6-8472-9079-D1AA56278E9F}"/>
              </a:ext>
            </a:extLst>
          </p:cNvPr>
          <p:cNvCxnSpPr/>
          <p:nvPr/>
        </p:nvCxnSpPr>
        <p:spPr>
          <a:xfrm>
            <a:off x="3097161" y="848747"/>
            <a:ext cx="0" cy="392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E8540B-B69D-AF50-DB3B-CE477FE6407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7" name="양쪽 모서리가 둥근 사각형 1">
              <a:extLst>
                <a:ext uri="{FF2B5EF4-FFF2-40B4-BE49-F238E27FC236}">
                  <a16:creationId xmlns:a16="http://schemas.microsoft.com/office/drawing/2014/main" id="{8314D54D-A909-967C-81B9-029D6DC52F36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F14800-0312-B8B1-19B0-E9319C8D105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맞춤법 검사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9AFBB9-4776-4771-4E52-69802EFEC9D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9D9AE-D421-FD4E-94B8-C6B333A66FC3}"/>
              </a:ext>
            </a:extLst>
          </p:cNvPr>
          <p:cNvSpPr txBox="1"/>
          <p:nvPr/>
        </p:nvSpPr>
        <p:spPr>
          <a:xfrm>
            <a:off x="2902233" y="239655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119099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02086-D2C4-ACE7-E55F-98DFE9BD2976}"/>
              </a:ext>
            </a:extLst>
          </p:cNvPr>
          <p:cNvSpPr txBox="1"/>
          <p:nvPr/>
        </p:nvSpPr>
        <p:spPr>
          <a:xfrm>
            <a:off x="2368041" y="821664"/>
            <a:ext cx="5064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이용해서 맞춤법 검사 진행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BF786-94F0-9716-5E69-CDE74EA27428}"/>
              </a:ext>
            </a:extLst>
          </p:cNvPr>
          <p:cNvSpPr txBox="1"/>
          <p:nvPr/>
        </p:nvSpPr>
        <p:spPr>
          <a:xfrm>
            <a:off x="549186" y="1387232"/>
            <a:ext cx="2755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부여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검사기이자 문장 검수자로 역할을 부여하여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값을 검사 요청함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67CC6-4B79-F819-3083-D7964DF077A9}"/>
              </a:ext>
            </a:extLst>
          </p:cNvPr>
          <p:cNvSpPr txBox="1"/>
          <p:nvPr/>
        </p:nvSpPr>
        <p:spPr>
          <a:xfrm>
            <a:off x="549185" y="2383113"/>
            <a:ext cx="2936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용어집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 검사 제외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용어집에 속하는 단어를 수정할 경우를 대비하여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주의어는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 제외하여 출력하도록 함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CC7C-7376-EF80-A447-C94913ED90FF}"/>
              </a:ext>
            </a:extLst>
          </p:cNvPr>
          <p:cNvSpPr txBox="1"/>
          <p:nvPr/>
        </p:nvSpPr>
        <p:spPr>
          <a:xfrm>
            <a:off x="549185" y="3433781"/>
            <a:ext cx="2936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고정된 형태의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반환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role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중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assistant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부분에 첫번째 문단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문장의 시작을 고정하는 프롬프트 작성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4F2089-C8D3-E3E5-8B8A-CA86C5BFD25A}"/>
              </a:ext>
            </a:extLst>
          </p:cNvPr>
          <p:cNvCxnSpPr>
            <a:cxnSpLocks/>
          </p:cNvCxnSpPr>
          <p:nvPr/>
        </p:nvCxnSpPr>
        <p:spPr>
          <a:xfrm>
            <a:off x="3974264" y="1156399"/>
            <a:ext cx="0" cy="361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31BEDFB-6BA5-FBA5-B0BB-2C3A5DCC4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5724" b="-16589"/>
          <a:stretch/>
        </p:blipFill>
        <p:spPr>
          <a:xfrm>
            <a:off x="4150105" y="1152747"/>
            <a:ext cx="4418179" cy="6232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E5C9F1-296E-BCC7-41AD-7D988F9A6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27"/>
          <a:stretch/>
        </p:blipFill>
        <p:spPr>
          <a:xfrm>
            <a:off x="4150105" y="1778459"/>
            <a:ext cx="4418180" cy="299050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192BC5-FD5E-6CDC-07A2-2B854840E269}"/>
              </a:ext>
            </a:extLst>
          </p:cNvPr>
          <p:cNvSpPr/>
          <p:nvPr/>
        </p:nvSpPr>
        <p:spPr>
          <a:xfrm>
            <a:off x="5481206" y="3193751"/>
            <a:ext cx="571500" cy="2400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6E4FF5-F753-836E-2BC5-D1CD5C3D87AF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23" name="양쪽 모서리가 둥근 사각형 1">
              <a:extLst>
                <a:ext uri="{FF2B5EF4-FFF2-40B4-BE49-F238E27FC236}">
                  <a16:creationId xmlns:a16="http://schemas.microsoft.com/office/drawing/2014/main" id="{7D78EA74-001E-3E18-07BD-5A89C714010D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73A0F94-BCC1-BA00-7475-643D9910C898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맞춤법 검사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40FA4AE-8146-ECAC-F6A6-4D50163A3BA6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454AAF-263A-0396-E1C5-F467D5B6122A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4432587" y="1859382"/>
            <a:ext cx="1800172" cy="86856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58F581-D179-C434-C9B5-F4D177D615F1}"/>
              </a:ext>
            </a:extLst>
          </p:cNvPr>
          <p:cNvSpPr txBox="1"/>
          <p:nvPr/>
        </p:nvSpPr>
        <p:spPr>
          <a:xfrm>
            <a:off x="2902233" y="239655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4240030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4BF7B-0BF9-92DB-381F-3EC9736A986B}"/>
              </a:ext>
            </a:extLst>
          </p:cNvPr>
          <p:cNvSpPr txBox="1"/>
          <p:nvPr/>
        </p:nvSpPr>
        <p:spPr>
          <a:xfrm>
            <a:off x="296356" y="1560673"/>
            <a:ext cx="2322717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직관적으로 변경사항을 파악하도록 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한쪽에는 원본 이미지를 옆쪽에는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박스가 그려진 이미지 배치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이용하여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max_width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값과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유동적으로 계산하여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흰배경이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추가되어 맞춤법 검사 내용이 나오도록 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210F5F-1281-6315-D744-A0EC3BEB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289" y="921434"/>
            <a:ext cx="5911970" cy="398241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281B86-ED66-63B9-F81E-CC425DDDC600}"/>
              </a:ext>
            </a:extLst>
          </p:cNvPr>
          <p:cNvCxnSpPr>
            <a:cxnSpLocks/>
          </p:cNvCxnSpPr>
          <p:nvPr/>
        </p:nvCxnSpPr>
        <p:spPr>
          <a:xfrm>
            <a:off x="3097161" y="1380281"/>
            <a:ext cx="0" cy="3388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C768BF-DCB4-2793-F6D4-56FB6D59B935}"/>
              </a:ext>
            </a:extLst>
          </p:cNvPr>
          <p:cNvSpPr/>
          <p:nvPr/>
        </p:nvSpPr>
        <p:spPr>
          <a:xfrm>
            <a:off x="549185" y="731830"/>
            <a:ext cx="17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altLang="ko-KR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>
              <a:defRPr/>
            </a:pP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흐름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양쪽 모서리가 둥근 사각형 1">
            <a:extLst>
              <a:ext uri="{FF2B5EF4-FFF2-40B4-BE49-F238E27FC236}">
                <a16:creationId xmlns:a16="http://schemas.microsoft.com/office/drawing/2014/main" id="{1B197B44-93F4-2DE7-478D-20B4D7818B86}"/>
              </a:ext>
            </a:extLst>
          </p:cNvPr>
          <p:cNvSpPr/>
          <p:nvPr/>
        </p:nvSpPr>
        <p:spPr>
          <a:xfrm>
            <a:off x="312396" y="764944"/>
            <a:ext cx="2509020" cy="592413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학교안심 지우개 R" panose="02020603020101020101" pitchFamily="18" charset="-127"/>
              <a:ea typeface="학교안심 지우개 R" panose="02020603020101020101" pitchFamily="18" charset="-127"/>
              <a:cs typeface="+mn-cs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7E55B7-7E66-EE5E-F153-BD323774DEED}"/>
              </a:ext>
            </a:extLst>
          </p:cNvPr>
          <p:cNvSpPr/>
          <p:nvPr/>
        </p:nvSpPr>
        <p:spPr>
          <a:xfrm>
            <a:off x="460950" y="783157"/>
            <a:ext cx="2211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디자인 규칙에 따른 수정 사항 시각화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912BD-EEE2-27DC-78DE-3F5F71BB69C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4C333-A210-2241-02DE-D16911D81997}"/>
              </a:ext>
            </a:extLst>
          </p:cNvPr>
          <p:cNvSpPr txBox="1"/>
          <p:nvPr/>
        </p:nvSpPr>
        <p:spPr>
          <a:xfrm>
            <a:off x="2902233" y="239655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529944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25780" y="1884816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37657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입체 박스로 렌더링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03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8" y="766402"/>
            <a:ext cx="2909015" cy="914687"/>
            <a:chOff x="4984517" y="462271"/>
            <a:chExt cx="2401813" cy="657959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7" y="462271"/>
              <a:ext cx="2401813" cy="657959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597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2D </a:t>
              </a:r>
              <a:r>
                <a: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도면 이미지를 </a:t>
              </a: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</a:t>
              </a:r>
              <a:r>
                <a: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입체 박스로 렌더링 하는 </a:t>
              </a: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Preview</a:t>
              </a:r>
              <a:endParaRPr kumimoji="0" lang="en-US" altLang="ko-KR" sz="1600" b="0" i="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456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_3) 3D Modeling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38622C-9DE6-59B6-675C-EC6C43C4013A}"/>
              </a:ext>
            </a:extLst>
          </p:cNvPr>
          <p:cNvGrpSpPr/>
          <p:nvPr/>
        </p:nvGrpSpPr>
        <p:grpSpPr>
          <a:xfrm>
            <a:off x="4313837" y="878894"/>
            <a:ext cx="3915764" cy="3789382"/>
            <a:chOff x="4313837" y="878894"/>
            <a:chExt cx="3915764" cy="378938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E3BCBC1-5C0E-7B20-09DC-CCB1888A49FE}"/>
                </a:ext>
              </a:extLst>
            </p:cNvPr>
            <p:cNvSpPr/>
            <p:nvPr/>
          </p:nvSpPr>
          <p:spPr>
            <a:xfrm>
              <a:off x="4313837" y="942535"/>
              <a:ext cx="3848984" cy="3725741"/>
            </a:xfrm>
            <a:prstGeom prst="roundRect">
              <a:avLst>
                <a:gd name="adj" fmla="val 9304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hlinkClick r:id="rId2"/>
              <a:extLst>
                <a:ext uri="{FF2B5EF4-FFF2-40B4-BE49-F238E27FC236}">
                  <a16:creationId xmlns:a16="http://schemas.microsoft.com/office/drawing/2014/main" id="{26319D8E-EF9E-976E-A4A2-6F80E7DDC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80617" y="878894"/>
              <a:ext cx="3848984" cy="372574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B15B02-42DE-F62B-2834-A6AF5AD3026A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798002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3200" b="1" dirty="0" err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80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08A096-FE65-F686-A07D-CF2B176CC9EF}"/>
              </a:ext>
            </a:extLst>
          </p:cNvPr>
          <p:cNvSpPr/>
          <p:nvPr/>
        </p:nvSpPr>
        <p:spPr>
          <a:xfrm>
            <a:off x="1001643" y="1850650"/>
            <a:ext cx="7140714" cy="2957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주제 및 배경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B3D020-4DFC-63B0-09C7-706F33AA99B4}"/>
              </a:ext>
            </a:extLst>
          </p:cNvPr>
          <p:cNvSpPr txBox="1"/>
          <p:nvPr/>
        </p:nvSpPr>
        <p:spPr>
          <a:xfrm>
            <a:off x="1074747" y="872435"/>
            <a:ext cx="69528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A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기업이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B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기업에게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ODM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형식 제품 생산 의뢰 시 표시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포장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)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디자인 제작을 요청함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디자인에 대한 가이드라인 존재 예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) HACCP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인증마크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영양정보 등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의뢰자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생산자 간에 오류 수정 프로세스가 복잡해 생산 납기 지연 사례가 다수 발생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1CBD2B8A-50A9-7F22-9E8C-5E0A4D46DAD3}"/>
              </a:ext>
            </a:extLst>
          </p:cNvPr>
          <p:cNvSpPr/>
          <p:nvPr/>
        </p:nvSpPr>
        <p:spPr>
          <a:xfrm>
            <a:off x="1001643" y="782038"/>
            <a:ext cx="146209" cy="1000273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47461A55-151F-AF65-D4DE-6B42F332051F}"/>
              </a:ext>
            </a:extLst>
          </p:cNvPr>
          <p:cNvSpPr/>
          <p:nvPr/>
        </p:nvSpPr>
        <p:spPr>
          <a:xfrm flipH="1">
            <a:off x="7977810" y="782038"/>
            <a:ext cx="146209" cy="1000273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</a:t>
              </a: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사관학교  새싹도봉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23" name="그룹 6822">
            <a:extLst>
              <a:ext uri="{FF2B5EF4-FFF2-40B4-BE49-F238E27FC236}">
                <a16:creationId xmlns:a16="http://schemas.microsoft.com/office/drawing/2014/main" id="{E5E571F2-DAA6-3A41-5C36-5BEA930BB313}"/>
              </a:ext>
            </a:extLst>
          </p:cNvPr>
          <p:cNvGrpSpPr/>
          <p:nvPr/>
        </p:nvGrpSpPr>
        <p:grpSpPr>
          <a:xfrm>
            <a:off x="1144641" y="1942680"/>
            <a:ext cx="2251948" cy="2749487"/>
            <a:chOff x="1192292" y="2014280"/>
            <a:chExt cx="2251948" cy="2749487"/>
          </a:xfrm>
        </p:grpSpPr>
        <p:grpSp>
          <p:nvGrpSpPr>
            <p:cNvPr id="6821" name="그룹 6820">
              <a:extLst>
                <a:ext uri="{FF2B5EF4-FFF2-40B4-BE49-F238E27FC236}">
                  <a16:creationId xmlns:a16="http://schemas.microsoft.com/office/drawing/2014/main" id="{DC525460-6333-348C-092F-FF40DBEDB051}"/>
                </a:ext>
              </a:extLst>
            </p:cNvPr>
            <p:cNvGrpSpPr/>
            <p:nvPr/>
          </p:nvGrpSpPr>
          <p:grpSpPr>
            <a:xfrm>
              <a:off x="1192292" y="2014280"/>
              <a:ext cx="2251948" cy="2749487"/>
              <a:chOff x="1192292" y="2014280"/>
              <a:chExt cx="2251948" cy="2749487"/>
            </a:xfrm>
          </p:grpSpPr>
          <p:pic>
            <p:nvPicPr>
              <p:cNvPr id="128" name="그림 127" descr="텍스트, 스크린샷, 도표, 디자인이(가) 표시된 사진&#10;&#10;자동 생성된 설명">
                <a:extLst>
                  <a:ext uri="{FF2B5EF4-FFF2-40B4-BE49-F238E27FC236}">
                    <a16:creationId xmlns:a16="http://schemas.microsoft.com/office/drawing/2014/main" id="{B02AF70C-6A2A-A9AE-1F8D-06563A83E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205" t="24417" r="12698" b="2379"/>
              <a:stretch/>
            </p:blipFill>
            <p:spPr>
              <a:xfrm>
                <a:off x="1192292" y="2275277"/>
                <a:ext cx="2251948" cy="2488490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9394679-3FD2-4C3B-2C09-56EC884DA434}"/>
                  </a:ext>
                </a:extLst>
              </p:cNvPr>
              <p:cNvSpPr txBox="1"/>
              <p:nvPr/>
            </p:nvSpPr>
            <p:spPr>
              <a:xfrm>
                <a:off x="1192292" y="2014280"/>
                <a:ext cx="2251948" cy="276999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예</a:t>
                </a: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: </a:t>
                </a: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완성 박스 디자인</a:t>
                </a: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3FC1B1-060C-4B84-7F0B-9D1ED55A8FE8}"/>
                </a:ext>
              </a:extLst>
            </p:cNvPr>
            <p:cNvSpPr/>
            <p:nvPr/>
          </p:nvSpPr>
          <p:spPr>
            <a:xfrm>
              <a:off x="1196340" y="2014280"/>
              <a:ext cx="2247900" cy="2707895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6822" name="그룹 6821">
            <a:extLst>
              <a:ext uri="{FF2B5EF4-FFF2-40B4-BE49-F238E27FC236}">
                <a16:creationId xmlns:a16="http://schemas.microsoft.com/office/drawing/2014/main" id="{CBA03084-2C1B-3794-04D7-0E7C6A87EE55}"/>
              </a:ext>
            </a:extLst>
          </p:cNvPr>
          <p:cNvGrpSpPr/>
          <p:nvPr/>
        </p:nvGrpSpPr>
        <p:grpSpPr>
          <a:xfrm>
            <a:off x="3514568" y="1942680"/>
            <a:ext cx="2131695" cy="2707896"/>
            <a:chOff x="3634889" y="2014280"/>
            <a:chExt cx="2131695" cy="2707896"/>
          </a:xfrm>
        </p:grpSpPr>
        <p:grpSp>
          <p:nvGrpSpPr>
            <p:cNvPr id="6820" name="그룹 6819">
              <a:extLst>
                <a:ext uri="{FF2B5EF4-FFF2-40B4-BE49-F238E27FC236}">
                  <a16:creationId xmlns:a16="http://schemas.microsoft.com/office/drawing/2014/main" id="{2B4D99C5-19E8-1A4D-C209-39BF05CC5919}"/>
                </a:ext>
              </a:extLst>
            </p:cNvPr>
            <p:cNvGrpSpPr/>
            <p:nvPr/>
          </p:nvGrpSpPr>
          <p:grpSpPr>
            <a:xfrm>
              <a:off x="3638006" y="2014280"/>
              <a:ext cx="2128577" cy="2707896"/>
              <a:chOff x="3638006" y="2014280"/>
              <a:chExt cx="2128577" cy="2707896"/>
            </a:xfrm>
          </p:grpSpPr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1A9BE951-418F-48A5-545E-A185C986F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8007" y="2275278"/>
                <a:ext cx="2123935" cy="2446898"/>
              </a:xfrm>
              <a:prstGeom prst="rect">
                <a:avLst/>
              </a:prstGeom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B142255-12AE-E992-2FDD-1411400E62F4}"/>
                  </a:ext>
                </a:extLst>
              </p:cNvPr>
              <p:cNvSpPr txBox="1"/>
              <p:nvPr/>
            </p:nvSpPr>
            <p:spPr>
              <a:xfrm>
                <a:off x="3638006" y="2014280"/>
                <a:ext cx="2128577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defRPr b="1">
                    <a:solidFill>
                      <a:schemeClr val="accent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89A6DD">
                        <a:lumMod val="5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sym typeface="Arial"/>
                  </a:rPr>
                  <a:t>표시디자인 가이드라인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89A6DD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498599B-BE52-C049-4255-A7C5929C8E47}"/>
                </a:ext>
              </a:extLst>
            </p:cNvPr>
            <p:cNvSpPr/>
            <p:nvPr/>
          </p:nvSpPr>
          <p:spPr>
            <a:xfrm>
              <a:off x="3634889" y="2014280"/>
              <a:ext cx="2131695" cy="2707895"/>
            </a:xfrm>
            <a:prstGeom prst="rect">
              <a:avLst/>
            </a:prstGeom>
            <a:noFill/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6819" name="그룹 6818">
            <a:extLst>
              <a:ext uri="{FF2B5EF4-FFF2-40B4-BE49-F238E27FC236}">
                <a16:creationId xmlns:a16="http://schemas.microsoft.com/office/drawing/2014/main" id="{F3E7D1BC-2D6A-0710-DAB2-C4AA5DA20094}"/>
              </a:ext>
            </a:extLst>
          </p:cNvPr>
          <p:cNvGrpSpPr/>
          <p:nvPr/>
        </p:nvGrpSpPr>
        <p:grpSpPr>
          <a:xfrm>
            <a:off x="5762008" y="1942680"/>
            <a:ext cx="2265562" cy="2707895"/>
            <a:chOff x="5969626" y="2014280"/>
            <a:chExt cx="2265562" cy="2707895"/>
          </a:xfrm>
        </p:grpSpPr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8E087C7E-60CD-43E9-1A5F-A8E6548A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9626" y="2275277"/>
              <a:ext cx="2245835" cy="2446898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1456314-0E8C-8C67-66C4-9E4E4FC510AF}"/>
                </a:ext>
              </a:extLst>
            </p:cNvPr>
            <p:cNvSpPr txBox="1"/>
            <p:nvPr/>
          </p:nvSpPr>
          <p:spPr>
            <a:xfrm>
              <a:off x="5969628" y="2014280"/>
              <a:ext cx="2265560" cy="2769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b="1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9FB8">
                      <a:lumMod val="1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디자인 검토사항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1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C08C728-5806-DD97-CA5D-F3219CEA0EF8}"/>
                </a:ext>
              </a:extLst>
            </p:cNvPr>
            <p:cNvSpPr/>
            <p:nvPr/>
          </p:nvSpPr>
          <p:spPr>
            <a:xfrm>
              <a:off x="5969626" y="2014280"/>
              <a:ext cx="2251948" cy="2707895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81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_4)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701751-A383-3B34-B4A2-7114F6855B63}"/>
              </a:ext>
            </a:extLst>
          </p:cNvPr>
          <p:cNvGrpSpPr/>
          <p:nvPr/>
        </p:nvGrpSpPr>
        <p:grpSpPr>
          <a:xfrm>
            <a:off x="444972" y="1222785"/>
            <a:ext cx="7980191" cy="3517316"/>
            <a:chOff x="317350" y="1397289"/>
            <a:chExt cx="8804043" cy="33250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26E024-78C6-7556-B59D-3B630AB0B29C}"/>
                </a:ext>
              </a:extLst>
            </p:cNvPr>
            <p:cNvSpPr/>
            <p:nvPr/>
          </p:nvSpPr>
          <p:spPr>
            <a:xfrm>
              <a:off x="317350" y="2703658"/>
              <a:ext cx="1065763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파일 </a:t>
              </a:r>
              <a:endPara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존재 여부 확인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601F6D9-AA26-4D96-F542-143605BB31CC}"/>
                </a:ext>
              </a:extLst>
            </p:cNvPr>
            <p:cNvSpPr/>
            <p:nvPr/>
          </p:nvSpPr>
          <p:spPr>
            <a:xfrm>
              <a:off x="6126919" y="2703658"/>
              <a:ext cx="1030371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랭체인</a:t>
              </a:r>
              <a:r>
                <a:rPr lang="ko-KR" altLang="en-US" sz="1200" b="1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프로그램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DC466B-F2F7-B993-CF18-FD12863101FF}"/>
                </a:ext>
              </a:extLst>
            </p:cNvPr>
            <p:cNvSpPr/>
            <p:nvPr/>
          </p:nvSpPr>
          <p:spPr>
            <a:xfrm>
              <a:off x="8087300" y="2703642"/>
              <a:ext cx="1034093" cy="727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LLM</a:t>
              </a:r>
              <a:endParaRPr lang="ko-KR" altLang="en-US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A620CD-EE82-C2D3-B327-086FD75F73A4}"/>
                </a:ext>
              </a:extLst>
            </p:cNvPr>
            <p:cNvSpPr/>
            <p:nvPr/>
          </p:nvSpPr>
          <p:spPr>
            <a:xfrm>
              <a:off x="6126919" y="1397289"/>
              <a:ext cx="1030371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D30DC2-544A-C397-E4D1-E352A433CF41}"/>
                </a:ext>
              </a:extLst>
            </p:cNvPr>
            <p:cNvSpPr/>
            <p:nvPr/>
          </p:nvSpPr>
          <p:spPr>
            <a:xfrm>
              <a:off x="7315269" y="3945040"/>
              <a:ext cx="90714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43C2946-906A-C3EC-A62E-2A93A2ADCBF2}"/>
                </a:ext>
              </a:extLst>
            </p:cNvPr>
            <p:cNvCxnSpPr>
              <a:cxnSpLocks/>
            </p:cNvCxnSpPr>
            <p:nvPr/>
          </p:nvCxnSpPr>
          <p:spPr>
            <a:xfrm>
              <a:off x="3359798" y="3103871"/>
              <a:ext cx="72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BDD1CC6-E23C-F52F-058D-290F6F958BFD}"/>
                </a:ext>
              </a:extLst>
            </p:cNvPr>
            <p:cNvCxnSpPr>
              <a:cxnSpLocks/>
            </p:cNvCxnSpPr>
            <p:nvPr/>
          </p:nvCxnSpPr>
          <p:spPr>
            <a:xfrm>
              <a:off x="5292877" y="3067487"/>
              <a:ext cx="72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8CC020-6F75-801E-75C7-AF814037E6D3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7157290" y="3067487"/>
              <a:ext cx="81938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C7E00D0-5825-7C9F-84DE-340AC6C78AF8}"/>
                </a:ext>
              </a:extLst>
            </p:cNvPr>
            <p:cNvCxnSpPr>
              <a:cxnSpLocks/>
            </p:cNvCxnSpPr>
            <p:nvPr/>
          </p:nvCxnSpPr>
          <p:spPr>
            <a:xfrm>
              <a:off x="6547780" y="2173466"/>
              <a:ext cx="7821" cy="4816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471B111-9859-22E3-5CD7-C0FBB5430183}"/>
                </a:ext>
              </a:extLst>
            </p:cNvPr>
            <p:cNvCxnSpPr>
              <a:cxnSpLocks/>
              <a:stCxn id="13" idx="2"/>
              <a:endCxn id="16" idx="1"/>
            </p:cNvCxnSpPr>
            <p:nvPr/>
          </p:nvCxnSpPr>
          <p:spPr>
            <a:xfrm rot="16200000" flipH="1">
              <a:off x="6539911" y="3533511"/>
              <a:ext cx="877553" cy="67316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9142391E-137C-B55B-6808-43BBA2D10F99}"/>
                </a:ext>
              </a:extLst>
            </p:cNvPr>
            <p:cNvCxnSpPr>
              <a:cxnSpLocks/>
              <a:stCxn id="16" idx="3"/>
              <a:endCxn id="14" idx="2"/>
            </p:cNvCxnSpPr>
            <p:nvPr/>
          </p:nvCxnSpPr>
          <p:spPr>
            <a:xfrm flipV="1">
              <a:off x="8222417" y="3431038"/>
              <a:ext cx="381930" cy="87783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F217C5-B5D1-F2AD-F7B3-4612C685CFFA}"/>
                </a:ext>
              </a:extLst>
            </p:cNvPr>
            <p:cNvSpPr txBox="1"/>
            <p:nvPr/>
          </p:nvSpPr>
          <p:spPr>
            <a:xfrm>
              <a:off x="3335858" y="2772747"/>
              <a:ext cx="767880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생성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F0DB-E493-E830-2349-2824E25DFB55}"/>
                </a:ext>
              </a:extLst>
            </p:cNvPr>
            <p:cNvSpPr txBox="1"/>
            <p:nvPr/>
          </p:nvSpPr>
          <p:spPr>
            <a:xfrm>
              <a:off x="5270570" y="2764481"/>
              <a:ext cx="799712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B4ED35-477D-3877-06C1-6E77DF85F9D1}"/>
                </a:ext>
              </a:extLst>
            </p:cNvPr>
            <p:cNvSpPr txBox="1"/>
            <p:nvPr/>
          </p:nvSpPr>
          <p:spPr>
            <a:xfrm>
              <a:off x="6753332" y="2280334"/>
              <a:ext cx="601642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결과물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A9A193-BA8D-15A9-CF7A-FFD84FCF813E}"/>
                </a:ext>
              </a:extLst>
            </p:cNvPr>
            <p:cNvSpPr txBox="1"/>
            <p:nvPr/>
          </p:nvSpPr>
          <p:spPr>
            <a:xfrm>
              <a:off x="7172037" y="2780900"/>
              <a:ext cx="900516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결과물 생성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49681C-C70E-0160-CD33-D1E6B8F4AC51}"/>
                </a:ext>
              </a:extLst>
            </p:cNvPr>
            <p:cNvSpPr txBox="1"/>
            <p:nvPr/>
          </p:nvSpPr>
          <p:spPr>
            <a:xfrm>
              <a:off x="6418195" y="4329557"/>
              <a:ext cx="767880" cy="392786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 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요청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FD4398-7252-766B-AFD3-05EA87B67B6A}"/>
                </a:ext>
              </a:extLst>
            </p:cNvPr>
            <p:cNvSpPr txBox="1"/>
            <p:nvPr/>
          </p:nvSpPr>
          <p:spPr>
            <a:xfrm>
              <a:off x="8332358" y="4329557"/>
              <a:ext cx="734279" cy="392786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최적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F007AC2-FCA1-5A4E-0491-3C79286FFFB1}"/>
                </a:ext>
              </a:extLst>
            </p:cNvPr>
            <p:cNvSpPr/>
            <p:nvPr/>
          </p:nvSpPr>
          <p:spPr>
            <a:xfrm>
              <a:off x="4187138" y="2703657"/>
              <a:ext cx="102360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</a:t>
              </a:r>
              <a:r>
                <a:rPr lang="en-US" altLang="ko-KR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  <a:endParaRPr lang="ko-KR" altLang="en-US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3ABBBEB-C051-548E-2520-00ACDA6DB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061" y="2173466"/>
              <a:ext cx="0" cy="4816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9F23A1-06BC-30D0-32DD-FB21A1881BF7}"/>
                </a:ext>
              </a:extLst>
            </p:cNvPr>
            <p:cNvSpPr txBox="1"/>
            <p:nvPr/>
          </p:nvSpPr>
          <p:spPr>
            <a:xfrm>
              <a:off x="6037975" y="2280334"/>
              <a:ext cx="469004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요청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A95C0B61-023A-2CF0-C36C-D0043F19B81C}"/>
                </a:ext>
              </a:extLst>
            </p:cNvPr>
            <p:cNvCxnSpPr>
              <a:cxnSpLocks/>
              <a:stCxn id="12" idx="2"/>
              <a:endCxn id="29" idx="2"/>
            </p:cNvCxnSpPr>
            <p:nvPr/>
          </p:nvCxnSpPr>
          <p:spPr>
            <a:xfrm rot="5400000" flipH="1" flipV="1">
              <a:off x="2774586" y="1506962"/>
              <a:ext cx="1" cy="3848710"/>
            </a:xfrm>
            <a:prstGeom prst="bentConnector3">
              <a:avLst>
                <a:gd name="adj1" fmla="val -228600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87C191-0977-3534-9924-45FA379488E7}"/>
                </a:ext>
              </a:extLst>
            </p:cNvPr>
            <p:cNvSpPr txBox="1"/>
            <p:nvPr/>
          </p:nvSpPr>
          <p:spPr>
            <a:xfrm>
              <a:off x="1103869" y="3781168"/>
              <a:ext cx="341673" cy="320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200"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1600" b="1" dirty="0">
                  <a:solidFill>
                    <a:srgbClr val="0070C0"/>
                  </a:solidFill>
                </a:rPr>
                <a:t>Y</a:t>
              </a:r>
              <a:endParaRPr lang="ko-KR" altLang="en-US" sz="16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1125C8D-0B61-4ACA-F827-684E37EF9C03}"/>
                </a:ext>
              </a:extLst>
            </p:cNvPr>
            <p:cNvCxnSpPr>
              <a:cxnSpLocks/>
            </p:cNvCxnSpPr>
            <p:nvPr/>
          </p:nvCxnSpPr>
          <p:spPr>
            <a:xfrm>
              <a:off x="1390309" y="3096055"/>
              <a:ext cx="72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452B9B-C86B-F26C-399F-A27116F822A8}"/>
                </a:ext>
              </a:extLst>
            </p:cNvPr>
            <p:cNvSpPr txBox="1"/>
            <p:nvPr/>
          </p:nvSpPr>
          <p:spPr>
            <a:xfrm>
              <a:off x="1603474" y="2799880"/>
              <a:ext cx="364664" cy="320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</a:t>
              </a:r>
              <a:endPara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E577484-3F0B-36DF-2034-567FAD767979}"/>
                </a:ext>
              </a:extLst>
            </p:cNvPr>
            <p:cNvSpPr/>
            <p:nvPr/>
          </p:nvSpPr>
          <p:spPr>
            <a:xfrm>
              <a:off x="2233422" y="2731837"/>
              <a:ext cx="102360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문서 업로드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E7D4BEF-90AF-0BCC-6B42-036F56B84A15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41" name="양쪽 모서리가 둥근 사각형 1">
              <a:extLst>
                <a:ext uri="{FF2B5EF4-FFF2-40B4-BE49-F238E27FC236}">
                  <a16:creationId xmlns:a16="http://schemas.microsoft.com/office/drawing/2014/main" id="{FDA6A2B7-5D9B-10E9-2DE3-A2975AF7A095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CD6AA7-9CEA-5D2E-5383-685F36ED08E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랭체인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sz="16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구조도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C4B236C-5B8A-E1F2-8299-0BE7775E2CD9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1268440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771719" y="852653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EE9260-B189-B1DB-FD04-4B4966FCD2B4}"/>
              </a:ext>
            </a:extLst>
          </p:cNvPr>
          <p:cNvGrpSpPr/>
          <p:nvPr/>
        </p:nvGrpSpPr>
        <p:grpSpPr>
          <a:xfrm>
            <a:off x="2291786" y="2101216"/>
            <a:ext cx="6588889" cy="2753900"/>
            <a:chOff x="3094719" y="2176588"/>
            <a:chExt cx="8509996" cy="367186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A29E4E-D566-21E3-AB11-E67447BFF391}"/>
                </a:ext>
              </a:extLst>
            </p:cNvPr>
            <p:cNvSpPr/>
            <p:nvPr/>
          </p:nvSpPr>
          <p:spPr>
            <a:xfrm>
              <a:off x="3094719" y="2176588"/>
              <a:ext cx="8509996" cy="3671867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39030D-7130-0921-3523-16ABA9366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40"/>
            <a:stretch/>
          </p:blipFill>
          <p:spPr>
            <a:xfrm>
              <a:off x="3779599" y="2257613"/>
              <a:ext cx="7682023" cy="3495007"/>
            </a:xfrm>
            <a:prstGeom prst="rect">
              <a:avLst/>
            </a:prstGeom>
          </p:spPr>
        </p:pic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519F413E-345B-04D1-5026-77A1D6DC6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987" y="956748"/>
            <a:ext cx="5478687" cy="9352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48781" rIns="0" bIns="148781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존재하는 경우: 콘솔에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존재합니다."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벡터 데이터베이스 파일이 사용 가능함을 의미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525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존재하지 않는 경우: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존재하지 않습니다."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파일을 새로 생성하거나 다른 위치에서 파일을 찾아야 함을 의미합니다.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데이터베이스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존재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여부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EECF4-FC41-85EC-F382-9281AC6EE18B}"/>
              </a:ext>
            </a:extLst>
          </p:cNvPr>
          <p:cNvSpPr txBox="1"/>
          <p:nvPr/>
        </p:nvSpPr>
        <p:spPr>
          <a:xfrm>
            <a:off x="2212360" y="280315"/>
            <a:ext cx="1133644" cy="253916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A66F4-69DC-F819-BF68-93372B7EF331}"/>
              </a:ext>
            </a:extLst>
          </p:cNvPr>
          <p:cNvSpPr txBox="1"/>
          <p:nvPr/>
        </p:nvSpPr>
        <p:spPr>
          <a:xfrm>
            <a:off x="3401987" y="291382"/>
            <a:ext cx="53620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함수가 호출되면, 주어진 </a:t>
            </a:r>
            <a:r>
              <a:rPr lang="ko-KR" altLang="ko-KR" sz="9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index_name</a:t>
            </a:r>
            <a:r>
              <a:rPr lang="ko-KR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파일의 전체 경로(</a:t>
            </a:r>
            <a:r>
              <a:rPr lang="ko-KR" altLang="ko-KR" sz="9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index_path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C16A2F-237E-90D1-5B9E-8BE02A9D2E11}"/>
              </a:ext>
            </a:extLst>
          </p:cNvPr>
          <p:cNvSpPr txBox="1"/>
          <p:nvPr/>
        </p:nvSpPr>
        <p:spPr>
          <a:xfrm>
            <a:off x="2212360" y="627931"/>
            <a:ext cx="1133644" cy="253916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존재여부확인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824AB5-B41C-4221-3736-96689C625642}"/>
              </a:ext>
            </a:extLst>
          </p:cNvPr>
          <p:cNvSpPr txBox="1"/>
          <p:nvPr/>
        </p:nvSpPr>
        <p:spPr>
          <a:xfrm>
            <a:off x="3401987" y="645243"/>
            <a:ext cx="5163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설정된 경로에 파일이 실제로 존재하는지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os.path.exists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함수로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90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118CB-EDD5-EF22-7AEE-FF4DB3AE9B30}"/>
              </a:ext>
            </a:extLst>
          </p:cNvPr>
          <p:cNvSpPr txBox="1"/>
          <p:nvPr/>
        </p:nvSpPr>
        <p:spPr>
          <a:xfrm>
            <a:off x="2212360" y="1081856"/>
            <a:ext cx="1133644" cy="415498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반환 </a:t>
            </a:r>
            <a:endParaRPr lang="en-US" altLang="ko-KR" sz="1050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출력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54148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98421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6CDC950-548D-7251-1468-09C55E52BAD0}"/>
              </a:ext>
            </a:extLst>
          </p:cNvPr>
          <p:cNvGrpSpPr/>
          <p:nvPr/>
        </p:nvGrpSpPr>
        <p:grpSpPr>
          <a:xfrm>
            <a:off x="2197978" y="3886519"/>
            <a:ext cx="888452" cy="932237"/>
            <a:chOff x="3943237" y="619337"/>
            <a:chExt cx="4621092" cy="4848832"/>
          </a:xfrm>
        </p:grpSpPr>
        <p:sp>
          <p:nvSpPr>
            <p:cNvPr id="126" name="Freeform 73">
              <a:extLst>
                <a:ext uri="{FF2B5EF4-FFF2-40B4-BE49-F238E27FC236}">
                  <a16:creationId xmlns:a16="http://schemas.microsoft.com/office/drawing/2014/main" id="{4DD085B7-0A97-753C-63A5-304FF16EE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Freeform 74">
              <a:extLst>
                <a:ext uri="{FF2B5EF4-FFF2-40B4-BE49-F238E27FC236}">
                  <a16:creationId xmlns:a16="http://schemas.microsoft.com/office/drawing/2014/main" id="{84DC2EB3-077A-1A8A-4D8B-10CC18E7C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75">
              <a:extLst>
                <a:ext uri="{FF2B5EF4-FFF2-40B4-BE49-F238E27FC236}">
                  <a16:creationId xmlns:a16="http://schemas.microsoft.com/office/drawing/2014/main" id="{D1BBA537-9CEE-3B8E-5311-166BBBA99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76">
              <a:extLst>
                <a:ext uri="{FF2B5EF4-FFF2-40B4-BE49-F238E27FC236}">
                  <a16:creationId xmlns:a16="http://schemas.microsoft.com/office/drawing/2014/main" id="{EBD1CC87-9A2F-C152-0A36-7D91EC9C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77">
              <a:extLst>
                <a:ext uri="{FF2B5EF4-FFF2-40B4-BE49-F238E27FC236}">
                  <a16:creationId xmlns:a16="http://schemas.microsoft.com/office/drawing/2014/main" id="{F26FF156-61F4-6C65-5A72-95EDD2368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78">
              <a:extLst>
                <a:ext uri="{FF2B5EF4-FFF2-40B4-BE49-F238E27FC236}">
                  <a16:creationId xmlns:a16="http://schemas.microsoft.com/office/drawing/2014/main" id="{BD1AFFB1-A5AF-229A-2B1C-8EF7EA6F6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Freeform 79">
              <a:extLst>
                <a:ext uri="{FF2B5EF4-FFF2-40B4-BE49-F238E27FC236}">
                  <a16:creationId xmlns:a16="http://schemas.microsoft.com/office/drawing/2014/main" id="{D946A78A-658F-A678-3B4D-1A7DF129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3" name="Freeform 80">
              <a:extLst>
                <a:ext uri="{FF2B5EF4-FFF2-40B4-BE49-F238E27FC236}">
                  <a16:creationId xmlns:a16="http://schemas.microsoft.com/office/drawing/2014/main" id="{57DC2712-BD43-1FB6-6F0F-186A2CE80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4" name="Freeform 81">
              <a:extLst>
                <a:ext uri="{FF2B5EF4-FFF2-40B4-BE49-F238E27FC236}">
                  <a16:creationId xmlns:a16="http://schemas.microsoft.com/office/drawing/2014/main" id="{B439E3CD-C711-F42A-48BE-F72B7DA0F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Freeform 82">
              <a:extLst>
                <a:ext uri="{FF2B5EF4-FFF2-40B4-BE49-F238E27FC236}">
                  <a16:creationId xmlns:a16="http://schemas.microsoft.com/office/drawing/2014/main" id="{90477E56-B13B-2D42-C8E1-73061125C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6" name="Freeform 83">
              <a:extLst>
                <a:ext uri="{FF2B5EF4-FFF2-40B4-BE49-F238E27FC236}">
                  <a16:creationId xmlns:a16="http://schemas.microsoft.com/office/drawing/2014/main" id="{245055C8-1B0F-E062-26BF-4017FD79B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BBB4C654-7762-4F07-2606-79ECBBE12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8" name="Freeform 85">
              <a:extLst>
                <a:ext uri="{FF2B5EF4-FFF2-40B4-BE49-F238E27FC236}">
                  <a16:creationId xmlns:a16="http://schemas.microsoft.com/office/drawing/2014/main" id="{0BF1F32F-8DEA-A602-A01A-BB8B31B63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86">
              <a:extLst>
                <a:ext uri="{FF2B5EF4-FFF2-40B4-BE49-F238E27FC236}">
                  <a16:creationId xmlns:a16="http://schemas.microsoft.com/office/drawing/2014/main" id="{D5C4FB72-0BBB-4665-2783-2A1AE8815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CE01AAFB-B652-4BB3-67DF-171AEFC44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88">
              <a:extLst>
                <a:ext uri="{FF2B5EF4-FFF2-40B4-BE49-F238E27FC236}">
                  <a16:creationId xmlns:a16="http://schemas.microsoft.com/office/drawing/2014/main" id="{B7F624EB-68CF-A46A-87CB-5A855C50C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89">
              <a:extLst>
                <a:ext uri="{FF2B5EF4-FFF2-40B4-BE49-F238E27FC236}">
                  <a16:creationId xmlns:a16="http://schemas.microsoft.com/office/drawing/2014/main" id="{32C875C0-47A9-605D-89F5-1144F367B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90">
              <a:extLst>
                <a:ext uri="{FF2B5EF4-FFF2-40B4-BE49-F238E27FC236}">
                  <a16:creationId xmlns:a16="http://schemas.microsoft.com/office/drawing/2014/main" id="{586E1098-BAB1-58CC-596B-A8E105FC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Freeform 91">
              <a:extLst>
                <a:ext uri="{FF2B5EF4-FFF2-40B4-BE49-F238E27FC236}">
                  <a16:creationId xmlns:a16="http://schemas.microsoft.com/office/drawing/2014/main" id="{3929CC14-8325-59B6-20C6-6E9E0477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5" name="Freeform 92">
              <a:extLst>
                <a:ext uri="{FF2B5EF4-FFF2-40B4-BE49-F238E27FC236}">
                  <a16:creationId xmlns:a16="http://schemas.microsoft.com/office/drawing/2014/main" id="{AAE5FC80-B274-6FED-22F7-2439A420B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Freeform 93">
              <a:extLst>
                <a:ext uri="{FF2B5EF4-FFF2-40B4-BE49-F238E27FC236}">
                  <a16:creationId xmlns:a16="http://schemas.microsoft.com/office/drawing/2014/main" id="{B9ED85B6-C1BD-0EE2-47BF-410C195AE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Freeform 94">
              <a:extLst>
                <a:ext uri="{FF2B5EF4-FFF2-40B4-BE49-F238E27FC236}">
                  <a16:creationId xmlns:a16="http://schemas.microsoft.com/office/drawing/2014/main" id="{3F1DDFEC-90DE-F987-031D-C50121237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Oval 95">
              <a:extLst>
                <a:ext uri="{FF2B5EF4-FFF2-40B4-BE49-F238E27FC236}">
                  <a16:creationId xmlns:a16="http://schemas.microsoft.com/office/drawing/2014/main" id="{201E8E68-6C26-9FEE-9BB6-520EB9923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Freeform 96">
              <a:extLst>
                <a:ext uri="{FF2B5EF4-FFF2-40B4-BE49-F238E27FC236}">
                  <a16:creationId xmlns:a16="http://schemas.microsoft.com/office/drawing/2014/main" id="{097A8CE4-8265-0481-2C12-37AFC6EBB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Freeform 97">
              <a:extLst>
                <a:ext uri="{FF2B5EF4-FFF2-40B4-BE49-F238E27FC236}">
                  <a16:creationId xmlns:a16="http://schemas.microsoft.com/office/drawing/2014/main" id="{E6B55889-15C5-3C91-DDDD-0C1BE4C60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Freeform 98">
              <a:extLst>
                <a:ext uri="{FF2B5EF4-FFF2-40B4-BE49-F238E27FC236}">
                  <a16:creationId xmlns:a16="http://schemas.microsoft.com/office/drawing/2014/main" id="{DEED8CA4-AA6A-5BDE-AD18-12E3E99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Freeform 99">
              <a:extLst>
                <a:ext uri="{FF2B5EF4-FFF2-40B4-BE49-F238E27FC236}">
                  <a16:creationId xmlns:a16="http://schemas.microsoft.com/office/drawing/2014/main" id="{25F84C94-6F5C-EA7E-9E62-A140D0F4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5" name="Freeform 102">
              <a:extLst>
                <a:ext uri="{FF2B5EF4-FFF2-40B4-BE49-F238E27FC236}">
                  <a16:creationId xmlns:a16="http://schemas.microsoft.com/office/drawing/2014/main" id="{702FFAEB-2E95-E8B0-25B6-C1B658929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Freeform 103">
              <a:extLst>
                <a:ext uri="{FF2B5EF4-FFF2-40B4-BE49-F238E27FC236}">
                  <a16:creationId xmlns:a16="http://schemas.microsoft.com/office/drawing/2014/main" id="{EA28DBEE-BBBA-BBF9-FBB1-58AA05D42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Freeform 104">
              <a:extLst>
                <a:ext uri="{FF2B5EF4-FFF2-40B4-BE49-F238E27FC236}">
                  <a16:creationId xmlns:a16="http://schemas.microsoft.com/office/drawing/2014/main" id="{0FE37D15-FE09-80E1-B908-3B370AECB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8" name="Freeform 105">
              <a:extLst>
                <a:ext uri="{FF2B5EF4-FFF2-40B4-BE49-F238E27FC236}">
                  <a16:creationId xmlns:a16="http://schemas.microsoft.com/office/drawing/2014/main" id="{A53C87BF-2A27-A4EE-25F8-37C6EB53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9" name="Freeform 106">
              <a:extLst>
                <a:ext uri="{FF2B5EF4-FFF2-40B4-BE49-F238E27FC236}">
                  <a16:creationId xmlns:a16="http://schemas.microsoft.com/office/drawing/2014/main" id="{D1A4A0C1-6643-1B1F-CEB3-3D101226A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0" name="Freeform 107">
              <a:extLst>
                <a:ext uri="{FF2B5EF4-FFF2-40B4-BE49-F238E27FC236}">
                  <a16:creationId xmlns:a16="http://schemas.microsoft.com/office/drawing/2014/main" id="{2480AFE8-5A0E-1C6F-41D3-D13C5C6ED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Freeform 108">
              <a:extLst>
                <a:ext uri="{FF2B5EF4-FFF2-40B4-BE49-F238E27FC236}">
                  <a16:creationId xmlns:a16="http://schemas.microsoft.com/office/drawing/2014/main" id="{9A40926E-0118-AF84-F906-54C896615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2" name="Freeform 109">
              <a:extLst>
                <a:ext uri="{FF2B5EF4-FFF2-40B4-BE49-F238E27FC236}">
                  <a16:creationId xmlns:a16="http://schemas.microsoft.com/office/drawing/2014/main" id="{CCE78FD4-6498-F26F-26DE-E0A195611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3" name="Freeform 110">
              <a:extLst>
                <a:ext uri="{FF2B5EF4-FFF2-40B4-BE49-F238E27FC236}">
                  <a16:creationId xmlns:a16="http://schemas.microsoft.com/office/drawing/2014/main" id="{AC373274-7663-CC54-4F60-4B587C060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Oval 133">
              <a:extLst>
                <a:ext uri="{FF2B5EF4-FFF2-40B4-BE49-F238E27FC236}">
                  <a16:creationId xmlns:a16="http://schemas.microsoft.com/office/drawing/2014/main" id="{AE29B709-D507-734A-0FA2-964E94E54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7" name="Oval 134">
              <a:extLst>
                <a:ext uri="{FF2B5EF4-FFF2-40B4-BE49-F238E27FC236}">
                  <a16:creationId xmlns:a16="http://schemas.microsoft.com/office/drawing/2014/main" id="{AD0E46AC-0630-314A-E1A7-8C39A25D9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9" name="Freeform 136">
              <a:extLst>
                <a:ext uri="{FF2B5EF4-FFF2-40B4-BE49-F238E27FC236}">
                  <a16:creationId xmlns:a16="http://schemas.microsoft.com/office/drawing/2014/main" id="{28A131D7-7B34-005C-6BD7-B4F6A9058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1" name="Freeform 138">
              <a:extLst>
                <a:ext uri="{FF2B5EF4-FFF2-40B4-BE49-F238E27FC236}">
                  <a16:creationId xmlns:a16="http://schemas.microsoft.com/office/drawing/2014/main" id="{71945EF1-0ABC-2170-5215-B6476F084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" name="Freeform 139">
              <a:extLst>
                <a:ext uri="{FF2B5EF4-FFF2-40B4-BE49-F238E27FC236}">
                  <a16:creationId xmlns:a16="http://schemas.microsoft.com/office/drawing/2014/main" id="{CD7EDFFA-E902-4298-6B34-ED6CF1138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" name="Freeform 140">
              <a:extLst>
                <a:ext uri="{FF2B5EF4-FFF2-40B4-BE49-F238E27FC236}">
                  <a16:creationId xmlns:a16="http://schemas.microsoft.com/office/drawing/2014/main" id="{2C5779D4-680C-39DA-1426-556B01016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" name="Freeform 141">
              <a:extLst>
                <a:ext uri="{FF2B5EF4-FFF2-40B4-BE49-F238E27FC236}">
                  <a16:creationId xmlns:a16="http://schemas.microsoft.com/office/drawing/2014/main" id="{560D1F63-EB1E-00AC-FF3E-E415240BF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79CE0C-4B00-C962-1393-D8A47C5F57DC}"/>
              </a:ext>
            </a:extLst>
          </p:cNvPr>
          <p:cNvGrpSpPr/>
          <p:nvPr/>
        </p:nvGrpSpPr>
        <p:grpSpPr>
          <a:xfrm>
            <a:off x="181268" y="0"/>
            <a:ext cx="1788608" cy="1335772"/>
            <a:chOff x="241691" y="0"/>
            <a:chExt cx="2384811" cy="17810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925C9E-794B-7B84-DFD3-6EAC60AA3575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4E1436-C884-EBCD-209B-DD1431CDDC51}"/>
                </a:ext>
              </a:extLst>
            </p:cNvPr>
            <p:cNvSpPr txBox="1"/>
            <p:nvPr/>
          </p:nvSpPr>
          <p:spPr>
            <a:xfrm>
              <a:off x="241691" y="624988"/>
              <a:ext cx="238481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8526B2-69FD-346D-181E-946030E84543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B92D6E-E6B9-6726-0311-06294E1E533E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330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No.2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90094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226283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280315"/>
            <a:ext cx="1226240" cy="415498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105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임베딩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</a:t>
            </a:r>
            <a:b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59" y="965341"/>
            <a:ext cx="1226241" cy="57708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 터       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로드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779066"/>
            <a:ext cx="1194558" cy="253916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체인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60" y="2262833"/>
            <a:ext cx="1194558" cy="253916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 반환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438601" y="253835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HuggingFaceEmbeddings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model_name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device_option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Hugging Face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임베딩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초기화합니다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encode_kwargs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normalize_embeddings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True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옵션을 통해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임베딩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벡터가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정규화되어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벡터 간의 비교를 더 효과적으로 만듭니다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438601" y="985740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FAISS.load_local: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index_name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함께 생성된 임베딩 모델을 사용하여 로컬에 저장된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데이터베이스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로드합니다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allow_dangerous_deserialization=True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옵션은 안전하지 않은 직렬화된 데이터도 로드할 수 있게 허용하는데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보안에 주의를 요합니다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168185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438601" y="1742807"/>
            <a:ext cx="53135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get_conversation_chain: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로드된 벡터 데이터베이스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(new_db)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이름을 사용하여 대화 체인을 설정합니다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사용자의 질문에 답변을 제공하는 과정에서 벡터 데이터베이스를 검색하는 데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438601" y="2316296"/>
            <a:ext cx="5442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구성된 대화 체인을 반환합니다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애플리케이션에서 사용자의 입력에 대해 응답을 생성하는 데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8EA1A55-F4EF-01EB-E203-E4EA04745B96}"/>
              </a:ext>
            </a:extLst>
          </p:cNvPr>
          <p:cNvGrpSpPr/>
          <p:nvPr/>
        </p:nvGrpSpPr>
        <p:grpSpPr>
          <a:xfrm>
            <a:off x="2291786" y="2746600"/>
            <a:ext cx="6588889" cy="2202170"/>
            <a:chOff x="3055714" y="3685509"/>
            <a:chExt cx="8785185" cy="27052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E38BE60-59E3-961B-0ACC-9FA9CCE98F0D}"/>
                </a:ext>
              </a:extLst>
            </p:cNvPr>
            <p:cNvSpPr/>
            <p:nvPr/>
          </p:nvSpPr>
          <p:spPr>
            <a:xfrm>
              <a:off x="3055714" y="3685509"/>
              <a:ext cx="8785185" cy="2705213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BD5D999-127B-23AA-6B2E-26D84FD7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8715" y="3708250"/>
              <a:ext cx="6569009" cy="268247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212360" y="4002532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6F748B4-4E60-1E40-05D8-CC2FD13D4E3A}"/>
              </a:ext>
            </a:extLst>
          </p:cNvPr>
          <p:cNvGrpSpPr/>
          <p:nvPr/>
        </p:nvGrpSpPr>
        <p:grpSpPr>
          <a:xfrm>
            <a:off x="162345" y="0"/>
            <a:ext cx="1788608" cy="1335772"/>
            <a:chOff x="216460" y="0"/>
            <a:chExt cx="2384811" cy="17810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A2EF3C-9547-787B-2099-DA24DE3B5656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7DA5CF-FEBC-AA46-50F5-262BF5174E97}"/>
                </a:ext>
              </a:extLst>
            </p:cNvPr>
            <p:cNvSpPr txBox="1"/>
            <p:nvPr/>
          </p:nvSpPr>
          <p:spPr>
            <a:xfrm>
              <a:off x="216460" y="645631"/>
              <a:ext cx="238481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8CEE60-F124-8106-1375-C66A38D8F81F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9A47E4-9E30-26E5-7939-AD821755274F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517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9E6F42-69F4-5CC1-8271-15DD567D908A}"/>
              </a:ext>
            </a:extLst>
          </p:cNvPr>
          <p:cNvSpPr/>
          <p:nvPr/>
        </p:nvSpPr>
        <p:spPr>
          <a:xfrm>
            <a:off x="2259472" y="3118940"/>
            <a:ext cx="6620592" cy="1891279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446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153158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237528" cy="2308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61" y="495937"/>
            <a:ext cx="1237529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페이지 표시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display_document_page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037960"/>
            <a:ext cx="1247050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get_text_chunks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59" y="1575285"/>
            <a:ext cx="1247049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 생성 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get_vectorstore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648994" y="133280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파일들에서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텍스트를 추출합니다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과정은 파일 형식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(PDF, DOCX, PPTX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맞는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로더를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텍스트를 읽어내고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텍스트 데이터를 리스트 형태로 반환합니다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648994" y="508715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텍스트를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Streamlit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탭에 표시합니다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문서의 각 페이지 또는 섹션에서 추출된 텍스트를 사용자 인터페이스에 직접적으로 표시하여 확인할 수 있게 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99172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648994" y="102519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전체 텍스트를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나눕니다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chunk_size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chunk_overlap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매개변수를 사용하여 텍스트를 적절한 크기의 부분으로 나누고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필요에 따라 이들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간에 중복을 허용합니다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648994" y="162874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나누어진 텍스트 청크로부터 벡터 데이터를 생성합니다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과정에서 특정 임베딩 모델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(Hugging Face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각 텍스트 청크의 벡터를 계산하고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저장소에 저장합니다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568D4B4-FF71-8A93-4862-85E11443BF55}"/>
              </a:ext>
            </a:extLst>
          </p:cNvPr>
          <p:cNvCxnSpPr/>
          <p:nvPr/>
        </p:nvCxnSpPr>
        <p:spPr>
          <a:xfrm>
            <a:off x="2291786" y="207987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D1E3DD-FB10-2DC8-B77E-D8916F2C9698}"/>
              </a:ext>
            </a:extLst>
          </p:cNvPr>
          <p:cNvSpPr txBox="1"/>
          <p:nvPr/>
        </p:nvSpPr>
        <p:spPr>
          <a:xfrm>
            <a:off x="2212360" y="2117974"/>
            <a:ext cx="1247050" cy="3693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[5]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 로컬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CDFCE-0AD4-A824-B653-46FAC1A24802}"/>
              </a:ext>
            </a:extLst>
          </p:cNvPr>
          <p:cNvSpPr txBox="1"/>
          <p:nvPr/>
        </p:nvSpPr>
        <p:spPr>
          <a:xfrm>
            <a:off x="3648994" y="2133336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벡터 저장소를 로컬 파일 시스템에 저장합니다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"VECTOR_DB_INDEX"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파일 이름으로 저장되며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파일은 추후 대화 체인을 로드하거나 검색 기능에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FECA77-BD30-4609-4B96-822E675B6239}"/>
              </a:ext>
            </a:extLst>
          </p:cNvPr>
          <p:cNvCxnSpPr/>
          <p:nvPr/>
        </p:nvCxnSpPr>
        <p:spPr>
          <a:xfrm>
            <a:off x="2291786" y="252352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79F6E4-0BBE-D445-EBC0-F21836807DE7}"/>
              </a:ext>
            </a:extLst>
          </p:cNvPr>
          <p:cNvSpPr txBox="1"/>
          <p:nvPr/>
        </p:nvSpPr>
        <p:spPr>
          <a:xfrm>
            <a:off x="2212360" y="2559011"/>
            <a:ext cx="1247048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[6]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체인 생성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get_conversation</a:t>
            </a:r>
            <a:b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 chain 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606D13-6AB6-E445-A39F-2947360B212A}"/>
              </a:ext>
            </a:extLst>
          </p:cNvPr>
          <p:cNvSpPr txBox="1"/>
          <p:nvPr/>
        </p:nvSpPr>
        <p:spPr>
          <a:xfrm>
            <a:off x="3648994" y="2643283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로컬에 저장된 벡터 저장소를 사용하여 대화 체인을 설정합니다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사용자의 질문에 대한 응답을 생성하는 로직을 포함합니다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738C83-E0C9-5551-BB3A-140A25E32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561" r="-1400"/>
          <a:stretch/>
        </p:blipFill>
        <p:spPr>
          <a:xfrm>
            <a:off x="3277290" y="3194324"/>
            <a:ext cx="5617908" cy="179750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2EAB0B6-030F-6413-2493-772DBDDC2052}"/>
              </a:ext>
            </a:extLst>
          </p:cNvPr>
          <p:cNvGrpSpPr/>
          <p:nvPr/>
        </p:nvGrpSpPr>
        <p:grpSpPr>
          <a:xfrm>
            <a:off x="173127" y="0"/>
            <a:ext cx="1851255" cy="1335772"/>
            <a:chOff x="230836" y="0"/>
            <a:chExt cx="2468340" cy="178102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F2A8834-9B5F-600C-6009-784E1DC842EF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FAE599-D85A-3322-25C9-11AD3E34D949}"/>
                </a:ext>
              </a:extLst>
            </p:cNvPr>
            <p:cNvSpPr txBox="1"/>
            <p:nvPr/>
          </p:nvSpPr>
          <p:spPr>
            <a:xfrm>
              <a:off x="230836" y="630067"/>
              <a:ext cx="2468340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9F8B088-7586-BBB4-801D-97B655323AAA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47406A-6BF9-8C40-B608-7B18CBB6A869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50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951534-18C1-5D33-95E3-FEE0B00419D5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메타데이터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스트림릿에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표시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75840" y="0"/>
            <a:ext cx="1794036" cy="1335772"/>
            <a:chOff x="234453" y="0"/>
            <a:chExt cx="2392048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34453" y="636429"/>
              <a:ext cx="2392048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94D7376-D29C-CC6A-3E6B-C52535902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36"/>
          <a:stretch/>
        </p:blipFill>
        <p:spPr>
          <a:xfrm>
            <a:off x="1910487" y="0"/>
            <a:ext cx="4269333" cy="51298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B3DB53-3DC3-3FDC-5969-0728CE03986E}"/>
              </a:ext>
            </a:extLst>
          </p:cNvPr>
          <p:cNvSpPr txBox="1"/>
          <p:nvPr/>
        </p:nvSpPr>
        <p:spPr>
          <a:xfrm>
            <a:off x="5913485" y="171042"/>
            <a:ext cx="1133644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ctr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048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1] </a:t>
            </a:r>
            <a:r>
              <a:rPr lang="ko-KR" altLang="en-US" sz="1050" b="1" kern="1200" dirty="0">
                <a:solidFill>
                  <a:srgbClr val="1048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서반복처리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9E0E3-6E55-2071-EA48-6B147B773675}"/>
              </a:ext>
            </a:extLst>
          </p:cNvPr>
          <p:cNvSpPr txBox="1"/>
          <p:nvPr/>
        </p:nvSpPr>
        <p:spPr>
          <a:xfrm>
            <a:off x="6019083" y="444935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documents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리스트를 반복하면서 각 문서(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)에 대해 처리를 수행합니다.</a:t>
            </a:r>
            <a:b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endParaRPr lang="ko-KR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문자열로 변환되어 처리되며, 이는 문서 객체가 문자열로 적절히 표현될 수 있음을 가정합니다.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82082F-3081-A79D-A0B7-6FE0CE5490A8}"/>
              </a:ext>
            </a:extLst>
          </p:cNvPr>
          <p:cNvSpPr txBox="1"/>
          <p:nvPr/>
        </p:nvSpPr>
        <p:spPr>
          <a:xfrm>
            <a:off x="5913485" y="1146610"/>
            <a:ext cx="1826141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및 메타데이터 추출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FBEEA1-8726-15D6-1575-4E76BB87DFFE}"/>
              </a:ext>
            </a:extLst>
          </p:cNvPr>
          <p:cNvSpPr txBox="1"/>
          <p:nvPr/>
        </p:nvSpPr>
        <p:spPr>
          <a:xfrm>
            <a:off x="6019083" y="1434517"/>
            <a:ext cx="30209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문자열에서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page_content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"metadata"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구간을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파싱하여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문서의 주요 내용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메타데이터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(metadata)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추출합니다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675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페이지의 실제 내용을 포함하며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줄바꿈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(\n)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은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줄바꿈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(&lt;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br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&gt;)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변환됩니다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AF7CFF-3856-BE42-D7B7-193785F76764}"/>
              </a:ext>
            </a:extLst>
          </p:cNvPr>
          <p:cNvSpPr txBox="1"/>
          <p:nvPr/>
        </p:nvSpPr>
        <p:spPr>
          <a:xfrm>
            <a:off x="5913485" y="2265514"/>
            <a:ext cx="1284326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3]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메타데이터 처리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E425C8-5C5E-E0B6-9063-1983CD25130C}"/>
              </a:ext>
            </a:extLst>
          </p:cNvPr>
          <p:cNvSpPr txBox="1"/>
          <p:nvPr/>
        </p:nvSpPr>
        <p:spPr>
          <a:xfrm>
            <a:off x="6019083" y="2502897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metadata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파이썬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딕셔너리로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변환되기 위해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ast.literal_eval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파싱됩니다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메타데이터에서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"source"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"page"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정보를 추출합니다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"page"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정보가 없는 경우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'None'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처리합니다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B10A54-0A74-BA2E-8678-B8206B2812D3}"/>
              </a:ext>
            </a:extLst>
          </p:cNvPr>
          <p:cNvSpPr txBox="1"/>
          <p:nvPr/>
        </p:nvSpPr>
        <p:spPr>
          <a:xfrm>
            <a:off x="5913485" y="3343806"/>
            <a:ext cx="1734770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en-US" altLang="ko-KR" sz="1050" b="1" kern="1200" dirty="0" err="1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Steamlit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탭에 내용표시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D78BB2-B5DE-E058-AECC-762C3E3BE925}"/>
              </a:ext>
            </a:extLst>
          </p:cNvPr>
          <p:cNvSpPr txBox="1"/>
          <p:nvPr/>
        </p:nvSpPr>
        <p:spPr>
          <a:xfrm>
            <a:off x="6019083" y="3597722"/>
            <a:ext cx="3020983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소스가 변경될 때마다 새로운 소스명을 탭의 하위 제목으로 추가합니다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tab.subheader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('source:'+ source)).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75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내용은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tab.markdown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unsafe_allow_html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=True)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형식으로 탭에 표시됩니다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페이지 번호는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tab.caption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('page No:'+ str(page))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탭에 캡션으로 추가됩니다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6875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DF8A6B-2CBA-95E9-FC08-AFCD63C6382F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No.5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추출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41301" y="0"/>
            <a:ext cx="1850924" cy="1335772"/>
            <a:chOff x="188401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188401" y="667973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5320042" y="90555"/>
            <a:ext cx="1435008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리스트 초기화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5299363" y="373830"/>
            <a:ext cx="34073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문서의 텍스트를 저장할 리스트를 초기화합니다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0C69-94CE-E2A5-6409-E1BD82DBE943}"/>
              </a:ext>
            </a:extLst>
          </p:cNvPr>
          <p:cNvSpPr txBox="1"/>
          <p:nvPr/>
        </p:nvSpPr>
        <p:spPr>
          <a:xfrm>
            <a:off x="5299362" y="597151"/>
            <a:ext cx="1752146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b="1" kern="1200" dirty="0" err="1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업로드된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문서 반복 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25FB9-40EC-051B-6437-95067056BAB5}"/>
              </a:ext>
            </a:extLst>
          </p:cNvPr>
          <p:cNvSpPr txBox="1"/>
          <p:nvPr/>
        </p:nvSpPr>
        <p:spPr>
          <a:xfrm>
            <a:off x="5320042" y="822801"/>
            <a:ext cx="356370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docs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리스트를 반복하면서 각 문서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(doc)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텍스트 추출 작업을 수행합니다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77B9-6DCD-18B9-9AA7-01AF66A5659E}"/>
              </a:ext>
            </a:extLst>
          </p:cNvPr>
          <p:cNvSpPr txBox="1"/>
          <p:nvPr/>
        </p:nvSpPr>
        <p:spPr>
          <a:xfrm>
            <a:off x="5299364" y="1174629"/>
            <a:ext cx="1314784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파일저장 및 로깅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FA9DC-82D2-4ADD-9848-BE2C99380E1C}"/>
              </a:ext>
            </a:extLst>
          </p:cNvPr>
          <p:cNvSpPr txBox="1"/>
          <p:nvPr/>
        </p:nvSpPr>
        <p:spPr>
          <a:xfrm>
            <a:off x="5299363" y="1428015"/>
            <a:ext cx="3584386" cy="7848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데이터를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file_name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"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wb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로컬 시스템에 저장합니다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wb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모드는 이진 쓰기 모드를 의미하며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파일을 쓰기 위해 열고 기존 내용을 덮어씁니다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파일이 성공적으로 저장되면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logger.info(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f"Uploaded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{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file_name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}")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로깅합니다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840FC-F927-72D2-0BE1-32C8A1D377E0}"/>
              </a:ext>
            </a:extLst>
          </p:cNvPr>
          <p:cNvSpPr txBox="1"/>
          <p:nvPr/>
        </p:nvSpPr>
        <p:spPr>
          <a:xfrm>
            <a:off x="5305516" y="2182250"/>
            <a:ext cx="1946367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문서유형에 따른 텍스트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053A5-E6DE-5852-E4B6-05DDAACE27F6}"/>
              </a:ext>
            </a:extLst>
          </p:cNvPr>
          <p:cNvSpPr txBox="1"/>
          <p:nvPr/>
        </p:nvSpPr>
        <p:spPr>
          <a:xfrm>
            <a:off x="5320042" y="2441227"/>
            <a:ext cx="3750215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이름에 따라 적절한 문서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로더를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선택합니다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로더는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특정 파일 형식에 최적화된 텍스트 추출 메소드를 제공합니다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</a:t>
            </a:r>
            <a:r>
              <a:rPr lang="en-US" altLang="ko-KR" sz="825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 </a:t>
            </a:r>
            <a:r>
              <a:rPr lang="en-US" altLang="ko-KR" sz="75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PyPDFLoader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-  DOCX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Docx2txtLoader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- PPTX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</a:t>
            </a:r>
            <a:r>
              <a:rPr lang="en-US" altLang="ko-KR" sz="75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UnstructuredPowerPointLoader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PPTX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</a:t>
            </a:r>
            <a:b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                         </a:t>
            </a:r>
            <a:r>
              <a:rPr lang="ko-KR" altLang="en-US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텍스트를 추출합니다</a:t>
            </a:r>
            <a:r>
              <a:rPr lang="en-US" altLang="ko-KR" sz="75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loader.load_and_split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():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선택된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로더의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load_and_split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</a:t>
            </a:r>
            <a:b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호출하여 파일로부터 텍스트를 추출하고</a:t>
            </a: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필요한 경우 세그먼트로 나눕니다</a:t>
            </a:r>
            <a:endParaRPr lang="en-US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4D81F-CBD4-4BB9-576A-C08154CED819}"/>
              </a:ext>
            </a:extLst>
          </p:cNvPr>
          <p:cNvSpPr txBox="1"/>
          <p:nvPr/>
        </p:nvSpPr>
        <p:spPr>
          <a:xfrm>
            <a:off x="5305516" y="3622767"/>
            <a:ext cx="1435008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[5]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BBD98-36DB-565F-A055-34456D0CD488}"/>
              </a:ext>
            </a:extLst>
          </p:cNvPr>
          <p:cNvSpPr txBox="1"/>
          <p:nvPr/>
        </p:nvSpPr>
        <p:spPr>
          <a:xfrm>
            <a:off x="5320042" y="3934604"/>
            <a:ext cx="35002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</a:t>
            </a:r>
            <a:r>
              <a:rPr lang="ko-KR" altLang="en-US" sz="90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로더로부터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반환된 문서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또는 문서들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</a:t>
            </a:r>
            <a:r>
              <a:rPr lang="en-US" altLang="ko-KR" sz="90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추가합니다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A39851-00D4-12BB-C4F4-603E60C7694B}"/>
              </a:ext>
            </a:extLst>
          </p:cNvPr>
          <p:cNvSpPr txBox="1"/>
          <p:nvPr/>
        </p:nvSpPr>
        <p:spPr>
          <a:xfrm>
            <a:off x="5299364" y="4238981"/>
            <a:ext cx="1826141" cy="2539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[6]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리스트 반환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714E3-1930-90E4-23F5-DA9EE543B106}"/>
              </a:ext>
            </a:extLst>
          </p:cNvPr>
          <p:cNvSpPr txBox="1"/>
          <p:nvPr/>
        </p:nvSpPr>
        <p:spPr>
          <a:xfrm>
            <a:off x="5299362" y="4572889"/>
            <a:ext cx="38338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처리가 완료되면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텍스트를 포함하는 </a:t>
            </a:r>
            <a:r>
              <a:rPr lang="en-US" altLang="ko-KR" sz="900" kern="1200" dirty="0" err="1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8AB914-739D-BD8D-F202-9BE420AD0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01"/>
          <a:stretch/>
        </p:blipFill>
        <p:spPr>
          <a:xfrm>
            <a:off x="2065937" y="79992"/>
            <a:ext cx="3092154" cy="267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27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No.6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59351" y="0"/>
            <a:ext cx="1794036" cy="1335772"/>
            <a:chOff x="212468" y="0"/>
            <a:chExt cx="2392048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2468" y="630573"/>
              <a:ext cx="2392048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290015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tiktoken.get_encoding("cl100k_base"): tiktoken </a:t>
            </a:r>
            <a:endParaRPr lang="ko-KR" altLang="en-US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사용하여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"cl100k_base"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인코딩 방식에 대한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토크나이저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설정을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설정은 특정 언어 또는 데이터셋에 최적화된 토큰화 규칙을 포함할 수 있습니다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A2F138-9B9F-D419-9F70-6FBC6C046742}"/>
              </a:ext>
            </a:extLst>
          </p:cNvPr>
          <p:cNvSpPr txBox="1"/>
          <p:nvPr/>
        </p:nvSpPr>
        <p:spPr>
          <a:xfrm>
            <a:off x="2212360" y="918702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토큰화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FEFA8-D33B-1B15-CEB0-066830F1AA09}"/>
              </a:ext>
            </a:extLst>
          </p:cNvPr>
          <p:cNvSpPr txBox="1"/>
          <p:nvPr/>
        </p:nvSpPr>
        <p:spPr>
          <a:xfrm>
            <a:off x="2392556" y="112415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tokenizer.encode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(text):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토크나이저를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사용하여 입력된 텍스트를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encode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메소드는 텍스트를 여러 개의 토큰으로 분리하고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토큰들을 내부적인 토큰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ID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 형식으로 변환합니다</a:t>
            </a:r>
            <a:endParaRPr lang="en-US" altLang="ko-KR" sz="900" kern="120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708359"/>
            <a:ext cx="1439818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개수 계산 및 반환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  <a:endParaRPr lang="ko-KR" altLang="en-US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913807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len(tokens):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토큰화된 결과의 길이를 계산합니다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길이는 토큰의 총 개수를 나타내며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텍스트의 복잡성이나 내용의 길이를 토큰 기반으로 평가할 때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반환된 토큰 수는 함수의 호출자에게 텍스트가 얼마나 많은 토큰으로 구성되어 있는지 정보를 제공합니다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2085"/>
            <a:ext cx="6588889" cy="2218135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222" name="그림 221">
            <a:extLst>
              <a:ext uri="{FF2B5EF4-FFF2-40B4-BE49-F238E27FC236}">
                <a16:creationId xmlns:a16="http://schemas.microsoft.com/office/drawing/2014/main" id="{9260E9D9-3C57-3B6A-7B4D-4B72C57E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37" y="3425120"/>
            <a:ext cx="4732284" cy="971648"/>
          </a:xfrm>
          <a:prstGeom prst="rect">
            <a:avLst/>
          </a:prstGeom>
        </p:spPr>
      </p:pic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AC69DA90-9573-D3E9-0D47-27310997823C}"/>
              </a:ext>
            </a:extLst>
          </p:cNvPr>
          <p:cNvCxnSpPr/>
          <p:nvPr/>
        </p:nvCxnSpPr>
        <p:spPr>
          <a:xfrm>
            <a:off x="2291786" y="827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67103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17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No.7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청크화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46667" y="0"/>
            <a:ext cx="1850924" cy="1335772"/>
            <a:chOff x="195556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195556" y="654109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252266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분할기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RecursiveCharacterTextSplitter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객체는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chunk_size, chunk_overlap,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그리고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인자로 받아 텍스트를 적절히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각 텍스트 청크의 길이를 계산하는 함수로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tiktoken_len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함수가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함수는 텍스트를 토큰으로 변환하고 토큰의 개수를 길이로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기반 길이 측정은 문자 기반 길이 측정보다 텍스트의 실제 내용을 더 정확하게 반영할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52198"/>
            <a:ext cx="1183337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357646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split_documents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호출하여 주어진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나눕니다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메소드는 설정된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기반으로 텍스트를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청크로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나누며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청크는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가깝게 유지되면서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만큼의 문자가 이웃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청크와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겹치게 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0880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754493"/>
            <a:ext cx="790601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70389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1990681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나누어진 텍스트 청크들이 리스트로 반환됩니다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요소는 원본 텍스트의 일부분을 담고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청크들은 다음 처리 단계에서 독립적으로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CC83E5-C01A-4975-AC4C-DE01AEB45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84" y="2939489"/>
            <a:ext cx="5136397" cy="17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0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27F2BA-4250-69C8-CFB1-4A4D1276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38" y="2727063"/>
            <a:ext cx="6331558" cy="16307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No.8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62555" y="0"/>
            <a:ext cx="1850924" cy="1335772"/>
            <a:chOff x="216740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6740" y="680253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149674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생성하여 지정된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("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jhgan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/ko-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sroberta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-multitask")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따라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 Face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사전 훈련된 모델을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모델은 한국어에 대한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로버타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RoBERTa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모델을 사용하여 다양한 자연어 처리 작업에 최적화되어 있습니다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model_kwargs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계산을 수행할 디바이스를 지정하며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(device: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device_option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),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encode_kwargs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에서는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임베딩을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정규화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normalize_embeddings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True)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하여 반환하도록 설정합니다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정규화된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벡터는 벡터 간 비교를 더 정확하게 할 수 있도록 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67827"/>
            <a:ext cx="1479892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FAISS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79566" y="1365084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FAISS.from_documents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함수를 사용하여 입력된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text_chunks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임베딩을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계산하고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사용해 벡터 저장소로 구성합니다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과정에서 각 텍스트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청크는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벡터로 변환되며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변환된 벡터들은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의해 효율적으로 관리될 수 있는 데이터 구조로 저장됩니다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1261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884359"/>
            <a:ext cx="1149674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89602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205976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생성된 벡터 저장소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(vectordb)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저장소는 텍스트 청크의 벡터화된 표현을 포함하고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유사성 비교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분류 등의 작업에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112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1683"/>
            <a:ext cx="6588889" cy="221853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No.9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체인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62555" y="0"/>
            <a:ext cx="1850924" cy="1335772"/>
            <a:chOff x="216740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6740" y="684099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080745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언어 모델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ChatOpenAI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인스턴스를 생성합니다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인스턴스는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API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활용하여 주어진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temperature=0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b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결정적인 결과를 위해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구성됩니다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FB86E-C34A-5985-AA20-87C72A947026}"/>
              </a:ext>
            </a:extLst>
          </p:cNvPr>
          <p:cNvSpPr txBox="1"/>
          <p:nvPr/>
        </p:nvSpPr>
        <p:spPr>
          <a:xfrm>
            <a:off x="2212360" y="709155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87658-D856-780F-01E1-3707BCE89A2F}"/>
              </a:ext>
            </a:extLst>
          </p:cNvPr>
          <p:cNvSpPr txBox="1"/>
          <p:nvPr/>
        </p:nvSpPr>
        <p:spPr>
          <a:xfrm>
            <a:off x="2392556" y="914602"/>
            <a:ext cx="658888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ConversationalRetrievalChain.from_llm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메서드를 사용하여 대화 체인을 구성합니다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다음 구성 요소를 포함합니다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LLM (Large Language Model): OpenAI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언어 모델입니다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Retriever: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vetorestore.as_retriever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search_type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='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mmr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', verbose=True)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설정된 검색 엔진입니다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mmr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최대 마진 관련성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(Maximal Marginal Relevance)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의미하며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 결과의 다양성과 관련성을 균형 있게 유지합니다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Memory: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ConversationBufferMemory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대화의 이력을 관리합니다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메모리 버퍼는 대화 중 생성된 메시지를 저장하고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output_key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='answer'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결과를 추출합니다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 History Function: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get_chat_history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=lambda h: h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대화 이력을 처리하는 함수입니다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단순히 입력된 대화 이력을 그대로 반환합니다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Source Documents Return: </a:t>
            </a:r>
            <a:r>
              <a:rPr lang="en-US" altLang="ko-KR" sz="75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return_source_documents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=True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옵션은 대화의 응답과 함께 원본 문서 정보도 반환하도록 설정합니다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Verbose: </a:t>
            </a:r>
            <a:r>
              <a:rPr lang="ko-KR" altLang="en-US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로깅 및 디버깅을 위한 상세 정보를 출력합니다</a:t>
            </a:r>
            <a:r>
              <a:rPr lang="en-US" altLang="ko-KR" sz="75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F89E6-3B3F-8A6D-1DC9-C0B515C7E502}"/>
              </a:ext>
            </a:extLst>
          </p:cNvPr>
          <p:cNvSpPr txBox="1"/>
          <p:nvPr/>
        </p:nvSpPr>
        <p:spPr>
          <a:xfrm>
            <a:off x="2212360" y="2085908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반환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978A8-B65C-775F-B775-4754C298CCE9}"/>
              </a:ext>
            </a:extLst>
          </p:cNvPr>
          <p:cNvSpPr txBox="1"/>
          <p:nvPr/>
        </p:nvSpPr>
        <p:spPr>
          <a:xfrm>
            <a:off x="2392556" y="2291355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구성된 대화 체인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(conversation_chain)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사용자의 질문에 자동으로 응답을 생성하며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관련 문서를 검색하여 응답 생성에 활용합니다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3222C7-3B19-F526-8CDF-4910E92FC527}"/>
              </a:ext>
            </a:extLst>
          </p:cNvPr>
          <p:cNvCxnSpPr/>
          <p:nvPr/>
        </p:nvCxnSpPr>
        <p:spPr>
          <a:xfrm>
            <a:off x="2291786" y="69996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0D3BA40-5896-2052-1D04-DF24BC8AE827}"/>
              </a:ext>
            </a:extLst>
          </p:cNvPr>
          <p:cNvCxnSpPr/>
          <p:nvPr/>
        </p:nvCxnSpPr>
        <p:spPr>
          <a:xfrm>
            <a:off x="2291786" y="204129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FBDF098-6B35-F927-F05D-14D7C831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19" y="2964478"/>
            <a:ext cx="6418502" cy="180038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18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F94993-6739-611A-BBC3-B9E7D6C650CA}"/>
              </a:ext>
            </a:extLst>
          </p:cNvPr>
          <p:cNvSpPr/>
          <p:nvPr/>
        </p:nvSpPr>
        <p:spPr>
          <a:xfrm>
            <a:off x="1001643" y="1711231"/>
            <a:ext cx="7140714" cy="2957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주제 및 배경</a:t>
              </a:r>
            </a:p>
          </p:txBody>
        </p:sp>
      </p:grp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1CBD2B8A-50A9-7F22-9E8C-5E0A4D46DAD3}"/>
              </a:ext>
            </a:extLst>
          </p:cNvPr>
          <p:cNvSpPr/>
          <p:nvPr/>
        </p:nvSpPr>
        <p:spPr>
          <a:xfrm>
            <a:off x="1001643" y="782039"/>
            <a:ext cx="146209" cy="745390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47461A55-151F-AF65-D4DE-6B42F332051F}"/>
              </a:ext>
            </a:extLst>
          </p:cNvPr>
          <p:cNvSpPr/>
          <p:nvPr/>
        </p:nvSpPr>
        <p:spPr>
          <a:xfrm flipH="1">
            <a:off x="7977809" y="782039"/>
            <a:ext cx="146209" cy="745390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5FF4D1-189D-73CA-D191-06EB42ECD20B}"/>
              </a:ext>
            </a:extLst>
          </p:cNvPr>
          <p:cNvSpPr txBox="1"/>
          <p:nvPr/>
        </p:nvSpPr>
        <p:spPr>
          <a:xfrm>
            <a:off x="1074747" y="872435"/>
            <a:ext cx="6952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디자인에 대한 다양한 피드백 요청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86BF8-00CD-CA2C-93EE-FF136B8CD62D}"/>
              </a:ext>
            </a:extLst>
          </p:cNvPr>
          <p:cNvSpPr txBox="1"/>
          <p:nvPr/>
        </p:nvSpPr>
        <p:spPr>
          <a:xfrm>
            <a:off x="1147852" y="1131573"/>
            <a:ext cx="6976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출하 전 디자인 기준 미준수로 발주 일정 차질의 문제를 해결하고자 함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AF27E5-FE73-3B83-17C5-C6B47A07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13" y="1750957"/>
            <a:ext cx="3694144" cy="23221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05508-7AE6-A7CF-A122-4770388D9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04" y="1737544"/>
            <a:ext cx="3392475" cy="27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5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1" name="자유형: 도형 6830">
            <a:extLst>
              <a:ext uri="{FF2B5EF4-FFF2-40B4-BE49-F238E27FC236}">
                <a16:creationId xmlns:a16="http://schemas.microsoft.com/office/drawing/2014/main" id="{BC60CFD2-B731-5740-4FE0-3E2FA3D578BB}"/>
              </a:ext>
            </a:extLst>
          </p:cNvPr>
          <p:cNvSpPr/>
          <p:nvPr/>
        </p:nvSpPr>
        <p:spPr>
          <a:xfrm>
            <a:off x="194408" y="641448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32" name="자유형: 도형 6831">
            <a:extLst>
              <a:ext uri="{FF2B5EF4-FFF2-40B4-BE49-F238E27FC236}">
                <a16:creationId xmlns:a16="http://schemas.microsoft.com/office/drawing/2014/main" id="{663EF849-3CEA-4CC1-3C8F-87B5EF00392D}"/>
              </a:ext>
            </a:extLst>
          </p:cNvPr>
          <p:cNvSpPr/>
          <p:nvPr/>
        </p:nvSpPr>
        <p:spPr>
          <a:xfrm flipH="1">
            <a:off x="4071502" y="639494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09" name="그룹 6808">
            <a:extLst>
              <a:ext uri="{FF2B5EF4-FFF2-40B4-BE49-F238E27FC236}">
                <a16:creationId xmlns:a16="http://schemas.microsoft.com/office/drawing/2014/main" id="{06985782-3C3E-B528-B6BD-3F50C8D299EA}"/>
              </a:ext>
            </a:extLst>
          </p:cNvPr>
          <p:cNvGrpSpPr/>
          <p:nvPr/>
        </p:nvGrpSpPr>
        <p:grpSpPr>
          <a:xfrm>
            <a:off x="334788" y="640080"/>
            <a:ext cx="4023852" cy="2407920"/>
            <a:chOff x="4984517" y="462271"/>
            <a:chExt cx="2222966" cy="429367"/>
          </a:xfrm>
          <a:solidFill>
            <a:srgbClr val="FF970D"/>
          </a:solidFill>
        </p:grpSpPr>
        <p:sp>
          <p:nvSpPr>
            <p:cNvPr id="6810" name="양쪽 모서리가 둥근 사각형 1">
              <a:extLst>
                <a:ext uri="{FF2B5EF4-FFF2-40B4-BE49-F238E27FC236}">
                  <a16:creationId xmlns:a16="http://schemas.microsoft.com/office/drawing/2014/main" id="{7692FDFC-5CE9-8A87-E696-B85F0352D8E2}"/>
                </a:ext>
              </a:extLst>
            </p:cNvPr>
            <p:cNvSpPr/>
            <p:nvPr/>
          </p:nvSpPr>
          <p:spPr>
            <a:xfrm>
              <a:off x="4984517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11" name="직사각형 6810">
              <a:extLst>
                <a:ext uri="{FF2B5EF4-FFF2-40B4-BE49-F238E27FC236}">
                  <a16:creationId xmlns:a16="http://schemas.microsoft.com/office/drawing/2014/main" id="{9FB2DA50-40F6-0FA2-B2C4-A2F540911507}"/>
                </a:ext>
              </a:extLst>
            </p:cNvPr>
            <p:cNvSpPr/>
            <p:nvPr/>
          </p:nvSpPr>
          <p:spPr>
            <a:xfrm>
              <a:off x="5151120" y="524040"/>
              <a:ext cx="1889759" cy="452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A89852-D562-6605-483F-6933FCE20841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4AC3F-D578-657F-B6A1-06F9B22B1E7C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 3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81190-EBA6-91DD-6E37-D3CCE34503A5}"/>
              </a:ext>
            </a:extLst>
          </p:cNvPr>
          <p:cNvSpPr txBox="1"/>
          <p:nvPr/>
        </p:nvSpPr>
        <p:spPr>
          <a:xfrm>
            <a:off x="1028091" y="1735481"/>
            <a:ext cx="1098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시연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972AAD-5784-EF14-9CAE-419191442274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9" name="Oval 2450">
              <a:extLst>
                <a:ext uri="{FF2B5EF4-FFF2-40B4-BE49-F238E27FC236}">
                  <a16:creationId xmlns:a16="http://schemas.microsoft.com/office/drawing/2014/main" id="{283961C8-4262-2165-109C-51E76630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1">
              <a:extLst>
                <a:ext uri="{FF2B5EF4-FFF2-40B4-BE49-F238E27FC236}">
                  <a16:creationId xmlns:a16="http://schemas.microsoft.com/office/drawing/2014/main" id="{90524455-7735-0C09-2A12-C0D60F6C8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2">
              <a:extLst>
                <a:ext uri="{FF2B5EF4-FFF2-40B4-BE49-F238E27FC236}">
                  <a16:creationId xmlns:a16="http://schemas.microsoft.com/office/drawing/2014/main" id="{12B6A259-DABE-581C-B2D0-EEF914DB1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3">
              <a:extLst>
                <a:ext uri="{FF2B5EF4-FFF2-40B4-BE49-F238E27FC236}">
                  <a16:creationId xmlns:a16="http://schemas.microsoft.com/office/drawing/2014/main" id="{67AB7F61-7F0A-6EF8-767F-742D6136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54">
              <a:extLst>
                <a:ext uri="{FF2B5EF4-FFF2-40B4-BE49-F238E27FC236}">
                  <a16:creationId xmlns:a16="http://schemas.microsoft.com/office/drawing/2014/main" id="{C8C753FA-0E61-F143-2F63-AA6B74421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55">
              <a:extLst>
                <a:ext uri="{FF2B5EF4-FFF2-40B4-BE49-F238E27FC236}">
                  <a16:creationId xmlns:a16="http://schemas.microsoft.com/office/drawing/2014/main" id="{1AC7D967-4B5B-DA04-F35E-5F0AF08F7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56">
              <a:extLst>
                <a:ext uri="{FF2B5EF4-FFF2-40B4-BE49-F238E27FC236}">
                  <a16:creationId xmlns:a16="http://schemas.microsoft.com/office/drawing/2014/main" id="{40FCB86B-06F5-9406-784D-CD11BC2AA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57">
              <a:extLst>
                <a:ext uri="{FF2B5EF4-FFF2-40B4-BE49-F238E27FC236}">
                  <a16:creationId xmlns:a16="http://schemas.microsoft.com/office/drawing/2014/main" id="{FFDE7E22-95BC-1123-E091-26B4F56BC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58">
              <a:extLst>
                <a:ext uri="{FF2B5EF4-FFF2-40B4-BE49-F238E27FC236}">
                  <a16:creationId xmlns:a16="http://schemas.microsoft.com/office/drawing/2014/main" id="{53496F2C-AE06-7E2B-C569-4405943E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59">
              <a:extLst>
                <a:ext uri="{FF2B5EF4-FFF2-40B4-BE49-F238E27FC236}">
                  <a16:creationId xmlns:a16="http://schemas.microsoft.com/office/drawing/2014/main" id="{6B0494FC-4898-72EB-D0CC-F981756AC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0">
              <a:extLst>
                <a:ext uri="{FF2B5EF4-FFF2-40B4-BE49-F238E27FC236}">
                  <a16:creationId xmlns:a16="http://schemas.microsoft.com/office/drawing/2014/main" id="{3744EFD4-8468-A0FD-F6CB-518094D1F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1">
              <a:extLst>
                <a:ext uri="{FF2B5EF4-FFF2-40B4-BE49-F238E27FC236}">
                  <a16:creationId xmlns:a16="http://schemas.microsoft.com/office/drawing/2014/main" id="{09833263-A9EF-97F7-35AE-F66730423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2">
              <a:extLst>
                <a:ext uri="{FF2B5EF4-FFF2-40B4-BE49-F238E27FC236}">
                  <a16:creationId xmlns:a16="http://schemas.microsoft.com/office/drawing/2014/main" id="{361EA135-7270-16BA-EBE5-D1CA239D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3">
              <a:extLst>
                <a:ext uri="{FF2B5EF4-FFF2-40B4-BE49-F238E27FC236}">
                  <a16:creationId xmlns:a16="http://schemas.microsoft.com/office/drawing/2014/main" id="{1C412EA3-3A73-CE85-B2CF-BF574403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64">
              <a:extLst>
                <a:ext uri="{FF2B5EF4-FFF2-40B4-BE49-F238E27FC236}">
                  <a16:creationId xmlns:a16="http://schemas.microsoft.com/office/drawing/2014/main" id="{91850BDE-A343-6D72-5771-99FA1FFC3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65">
              <a:extLst>
                <a:ext uri="{FF2B5EF4-FFF2-40B4-BE49-F238E27FC236}">
                  <a16:creationId xmlns:a16="http://schemas.microsoft.com/office/drawing/2014/main" id="{CF14C853-7CE2-0E7D-8EC5-57F1A096E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66">
              <a:extLst>
                <a:ext uri="{FF2B5EF4-FFF2-40B4-BE49-F238E27FC236}">
                  <a16:creationId xmlns:a16="http://schemas.microsoft.com/office/drawing/2014/main" id="{1CBF1E38-1FC1-CCEA-E631-4A495CAB7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67">
              <a:extLst>
                <a:ext uri="{FF2B5EF4-FFF2-40B4-BE49-F238E27FC236}">
                  <a16:creationId xmlns:a16="http://schemas.microsoft.com/office/drawing/2014/main" id="{577D2AA3-36C2-CD38-8F3D-17115096C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68">
              <a:extLst>
                <a:ext uri="{FF2B5EF4-FFF2-40B4-BE49-F238E27FC236}">
                  <a16:creationId xmlns:a16="http://schemas.microsoft.com/office/drawing/2014/main" id="{10858F73-4645-65DC-2690-08589832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69">
              <a:extLst>
                <a:ext uri="{FF2B5EF4-FFF2-40B4-BE49-F238E27FC236}">
                  <a16:creationId xmlns:a16="http://schemas.microsoft.com/office/drawing/2014/main" id="{BAD88FE4-6287-24BF-EBAC-4B5C8B61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0">
              <a:extLst>
                <a:ext uri="{FF2B5EF4-FFF2-40B4-BE49-F238E27FC236}">
                  <a16:creationId xmlns:a16="http://schemas.microsoft.com/office/drawing/2014/main" id="{09E83095-59E2-A25D-2E09-B50EE7227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1">
              <a:extLst>
                <a:ext uri="{FF2B5EF4-FFF2-40B4-BE49-F238E27FC236}">
                  <a16:creationId xmlns:a16="http://schemas.microsoft.com/office/drawing/2014/main" id="{2DEB76F7-4EB3-E6F5-8A55-036AC45E5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2">
              <a:extLst>
                <a:ext uri="{FF2B5EF4-FFF2-40B4-BE49-F238E27FC236}">
                  <a16:creationId xmlns:a16="http://schemas.microsoft.com/office/drawing/2014/main" id="{19808678-C2DF-C812-C539-6C5BC41F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3">
              <a:extLst>
                <a:ext uri="{FF2B5EF4-FFF2-40B4-BE49-F238E27FC236}">
                  <a16:creationId xmlns:a16="http://schemas.microsoft.com/office/drawing/2014/main" id="{503D7CB3-2197-B832-CFA1-5FAEE9374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74">
              <a:extLst>
                <a:ext uri="{FF2B5EF4-FFF2-40B4-BE49-F238E27FC236}">
                  <a16:creationId xmlns:a16="http://schemas.microsoft.com/office/drawing/2014/main" id="{B6A02ED8-151C-766C-46B5-092DCAAB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Freeform 2475">
              <a:extLst>
                <a:ext uri="{FF2B5EF4-FFF2-40B4-BE49-F238E27FC236}">
                  <a16:creationId xmlns:a16="http://schemas.microsoft.com/office/drawing/2014/main" id="{B073575D-692E-3B48-F348-86411102B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476">
              <a:extLst>
                <a:ext uri="{FF2B5EF4-FFF2-40B4-BE49-F238E27FC236}">
                  <a16:creationId xmlns:a16="http://schemas.microsoft.com/office/drawing/2014/main" id="{C00ED250-76F4-FF84-A1E0-9DAE50BB6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Freeform 2477">
              <a:extLst>
                <a:ext uri="{FF2B5EF4-FFF2-40B4-BE49-F238E27FC236}">
                  <a16:creationId xmlns:a16="http://schemas.microsoft.com/office/drawing/2014/main" id="{D2908E7E-7E74-D02D-C3BB-216D1039E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2478">
              <a:extLst>
                <a:ext uri="{FF2B5EF4-FFF2-40B4-BE49-F238E27FC236}">
                  <a16:creationId xmlns:a16="http://schemas.microsoft.com/office/drawing/2014/main" id="{8FFF1F28-BEDE-8F2E-13A3-C65D32978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479">
              <a:extLst>
                <a:ext uri="{FF2B5EF4-FFF2-40B4-BE49-F238E27FC236}">
                  <a16:creationId xmlns:a16="http://schemas.microsoft.com/office/drawing/2014/main" id="{4E2AA6B0-E61F-8D39-5726-9417DD464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2480">
              <a:extLst>
                <a:ext uri="{FF2B5EF4-FFF2-40B4-BE49-F238E27FC236}">
                  <a16:creationId xmlns:a16="http://schemas.microsoft.com/office/drawing/2014/main" id="{9E90CC56-497A-B59B-831D-531EB63F3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Oval 2482">
              <a:extLst>
                <a:ext uri="{FF2B5EF4-FFF2-40B4-BE49-F238E27FC236}">
                  <a16:creationId xmlns:a16="http://schemas.microsoft.com/office/drawing/2014/main" id="{CCA449D5-CCA7-B931-5D4E-375F511D2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Oval 2483">
              <a:extLst>
                <a:ext uri="{FF2B5EF4-FFF2-40B4-BE49-F238E27FC236}">
                  <a16:creationId xmlns:a16="http://schemas.microsoft.com/office/drawing/2014/main" id="{17C5D760-E932-152C-B2CF-14260040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5B1A41-0E4B-5F8A-EFCE-CB21D174A47D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45" name="Freeform 347">
              <a:extLst>
                <a:ext uri="{FF2B5EF4-FFF2-40B4-BE49-F238E27FC236}">
                  <a16:creationId xmlns:a16="http://schemas.microsoft.com/office/drawing/2014/main" id="{60B57344-2663-7F95-F72E-91975D15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48">
              <a:extLst>
                <a:ext uri="{FF2B5EF4-FFF2-40B4-BE49-F238E27FC236}">
                  <a16:creationId xmlns:a16="http://schemas.microsoft.com/office/drawing/2014/main" id="{C1212E95-046B-DF4B-1591-D4F1AD9A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49">
              <a:extLst>
                <a:ext uri="{FF2B5EF4-FFF2-40B4-BE49-F238E27FC236}">
                  <a16:creationId xmlns:a16="http://schemas.microsoft.com/office/drawing/2014/main" id="{06081297-A8BB-A118-F1D2-FDFEA032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0">
              <a:extLst>
                <a:ext uri="{FF2B5EF4-FFF2-40B4-BE49-F238E27FC236}">
                  <a16:creationId xmlns:a16="http://schemas.microsoft.com/office/drawing/2014/main" id="{D779B1E2-F8E0-45AE-D750-1210EEE2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1">
              <a:extLst>
                <a:ext uri="{FF2B5EF4-FFF2-40B4-BE49-F238E27FC236}">
                  <a16:creationId xmlns:a16="http://schemas.microsoft.com/office/drawing/2014/main" id="{F77523E1-AFD8-E3C1-9A81-16C8D4A1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352">
              <a:extLst>
                <a:ext uri="{FF2B5EF4-FFF2-40B4-BE49-F238E27FC236}">
                  <a16:creationId xmlns:a16="http://schemas.microsoft.com/office/drawing/2014/main" id="{42A5525E-AE11-4BD8-D6C2-9409CAC9A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353">
              <a:extLst>
                <a:ext uri="{FF2B5EF4-FFF2-40B4-BE49-F238E27FC236}">
                  <a16:creationId xmlns:a16="http://schemas.microsoft.com/office/drawing/2014/main" id="{3A5A3AD1-A4E3-72D3-F347-0995669F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Freeform 354">
              <a:extLst>
                <a:ext uri="{FF2B5EF4-FFF2-40B4-BE49-F238E27FC236}">
                  <a16:creationId xmlns:a16="http://schemas.microsoft.com/office/drawing/2014/main" id="{0A144C50-C004-E34E-6CD6-2B08A2376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355">
              <a:extLst>
                <a:ext uri="{FF2B5EF4-FFF2-40B4-BE49-F238E27FC236}">
                  <a16:creationId xmlns:a16="http://schemas.microsoft.com/office/drawing/2014/main" id="{565DA2D0-44C8-0111-B2B1-55EFBE23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356">
              <a:extLst>
                <a:ext uri="{FF2B5EF4-FFF2-40B4-BE49-F238E27FC236}">
                  <a16:creationId xmlns:a16="http://schemas.microsoft.com/office/drawing/2014/main" id="{B4018C6B-78F1-F337-BC42-003B013E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57">
              <a:extLst>
                <a:ext uri="{FF2B5EF4-FFF2-40B4-BE49-F238E27FC236}">
                  <a16:creationId xmlns:a16="http://schemas.microsoft.com/office/drawing/2014/main" id="{8958A032-A457-F3E9-6626-366DB156B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554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</a:p>
        </p:txBody>
      </p:sp>
      <p:pic>
        <p:nvPicPr>
          <p:cNvPr id="3" name="시연">
            <a:hlinkClick r:id="" action="ppaction://media"/>
            <a:extLst>
              <a:ext uri="{FF2B5EF4-FFF2-40B4-BE49-F238E27FC236}">
                <a16:creationId xmlns:a16="http://schemas.microsoft.com/office/drawing/2014/main" id="{2F0BFF9F-1A3F-6F07-3955-68201CED41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249" y="793401"/>
            <a:ext cx="7568419" cy="41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6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1" name="자유형: 도형 6830">
            <a:extLst>
              <a:ext uri="{FF2B5EF4-FFF2-40B4-BE49-F238E27FC236}">
                <a16:creationId xmlns:a16="http://schemas.microsoft.com/office/drawing/2014/main" id="{BC60CFD2-B731-5740-4FE0-3E2FA3D578BB}"/>
              </a:ext>
            </a:extLst>
          </p:cNvPr>
          <p:cNvSpPr/>
          <p:nvPr/>
        </p:nvSpPr>
        <p:spPr>
          <a:xfrm>
            <a:off x="194408" y="641448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32" name="자유형: 도형 6831">
            <a:extLst>
              <a:ext uri="{FF2B5EF4-FFF2-40B4-BE49-F238E27FC236}">
                <a16:creationId xmlns:a16="http://schemas.microsoft.com/office/drawing/2014/main" id="{663EF849-3CEA-4CC1-3C8F-87B5EF00392D}"/>
              </a:ext>
            </a:extLst>
          </p:cNvPr>
          <p:cNvSpPr/>
          <p:nvPr/>
        </p:nvSpPr>
        <p:spPr>
          <a:xfrm flipH="1">
            <a:off x="4071502" y="639494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09" name="그룹 6808">
            <a:extLst>
              <a:ext uri="{FF2B5EF4-FFF2-40B4-BE49-F238E27FC236}">
                <a16:creationId xmlns:a16="http://schemas.microsoft.com/office/drawing/2014/main" id="{06985782-3C3E-B528-B6BD-3F50C8D299EA}"/>
              </a:ext>
            </a:extLst>
          </p:cNvPr>
          <p:cNvGrpSpPr/>
          <p:nvPr/>
        </p:nvGrpSpPr>
        <p:grpSpPr>
          <a:xfrm>
            <a:off x="334788" y="640080"/>
            <a:ext cx="4023852" cy="2407920"/>
            <a:chOff x="4984517" y="462271"/>
            <a:chExt cx="2222966" cy="429367"/>
          </a:xfrm>
          <a:solidFill>
            <a:srgbClr val="FF970D"/>
          </a:solidFill>
        </p:grpSpPr>
        <p:sp>
          <p:nvSpPr>
            <p:cNvPr id="6810" name="양쪽 모서리가 둥근 사각형 1">
              <a:extLst>
                <a:ext uri="{FF2B5EF4-FFF2-40B4-BE49-F238E27FC236}">
                  <a16:creationId xmlns:a16="http://schemas.microsoft.com/office/drawing/2014/main" id="{7692FDFC-5CE9-8A87-E696-B85F0352D8E2}"/>
                </a:ext>
              </a:extLst>
            </p:cNvPr>
            <p:cNvSpPr/>
            <p:nvPr/>
          </p:nvSpPr>
          <p:spPr>
            <a:xfrm>
              <a:off x="4984517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11" name="직사각형 6810">
              <a:extLst>
                <a:ext uri="{FF2B5EF4-FFF2-40B4-BE49-F238E27FC236}">
                  <a16:creationId xmlns:a16="http://schemas.microsoft.com/office/drawing/2014/main" id="{9FB2DA50-40F6-0FA2-B2C4-A2F540911507}"/>
                </a:ext>
              </a:extLst>
            </p:cNvPr>
            <p:cNvSpPr/>
            <p:nvPr/>
          </p:nvSpPr>
          <p:spPr>
            <a:xfrm>
              <a:off x="5151120" y="524040"/>
              <a:ext cx="1889759" cy="452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A89852-D562-6605-483F-6933FCE20841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4AC3F-D578-657F-B6A1-06F9B22B1E7C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 4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81190-EBA6-91DD-6E37-D3CCE34503A5}"/>
              </a:ext>
            </a:extLst>
          </p:cNvPr>
          <p:cNvSpPr txBox="1"/>
          <p:nvPr/>
        </p:nvSpPr>
        <p:spPr>
          <a:xfrm>
            <a:off x="828718" y="1760390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자체 평가 의견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972AAD-5784-EF14-9CAE-419191442274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9" name="Oval 2450">
              <a:extLst>
                <a:ext uri="{FF2B5EF4-FFF2-40B4-BE49-F238E27FC236}">
                  <a16:creationId xmlns:a16="http://schemas.microsoft.com/office/drawing/2014/main" id="{283961C8-4262-2165-109C-51E76630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1">
              <a:extLst>
                <a:ext uri="{FF2B5EF4-FFF2-40B4-BE49-F238E27FC236}">
                  <a16:creationId xmlns:a16="http://schemas.microsoft.com/office/drawing/2014/main" id="{90524455-7735-0C09-2A12-C0D60F6C8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2">
              <a:extLst>
                <a:ext uri="{FF2B5EF4-FFF2-40B4-BE49-F238E27FC236}">
                  <a16:creationId xmlns:a16="http://schemas.microsoft.com/office/drawing/2014/main" id="{12B6A259-DABE-581C-B2D0-EEF914DB1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3">
              <a:extLst>
                <a:ext uri="{FF2B5EF4-FFF2-40B4-BE49-F238E27FC236}">
                  <a16:creationId xmlns:a16="http://schemas.microsoft.com/office/drawing/2014/main" id="{67AB7F61-7F0A-6EF8-767F-742D6136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54">
              <a:extLst>
                <a:ext uri="{FF2B5EF4-FFF2-40B4-BE49-F238E27FC236}">
                  <a16:creationId xmlns:a16="http://schemas.microsoft.com/office/drawing/2014/main" id="{C8C753FA-0E61-F143-2F63-AA6B74421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55">
              <a:extLst>
                <a:ext uri="{FF2B5EF4-FFF2-40B4-BE49-F238E27FC236}">
                  <a16:creationId xmlns:a16="http://schemas.microsoft.com/office/drawing/2014/main" id="{1AC7D967-4B5B-DA04-F35E-5F0AF08F7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56">
              <a:extLst>
                <a:ext uri="{FF2B5EF4-FFF2-40B4-BE49-F238E27FC236}">
                  <a16:creationId xmlns:a16="http://schemas.microsoft.com/office/drawing/2014/main" id="{40FCB86B-06F5-9406-784D-CD11BC2AA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57">
              <a:extLst>
                <a:ext uri="{FF2B5EF4-FFF2-40B4-BE49-F238E27FC236}">
                  <a16:creationId xmlns:a16="http://schemas.microsoft.com/office/drawing/2014/main" id="{FFDE7E22-95BC-1123-E091-26B4F56BC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58">
              <a:extLst>
                <a:ext uri="{FF2B5EF4-FFF2-40B4-BE49-F238E27FC236}">
                  <a16:creationId xmlns:a16="http://schemas.microsoft.com/office/drawing/2014/main" id="{53496F2C-AE06-7E2B-C569-4405943E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59">
              <a:extLst>
                <a:ext uri="{FF2B5EF4-FFF2-40B4-BE49-F238E27FC236}">
                  <a16:creationId xmlns:a16="http://schemas.microsoft.com/office/drawing/2014/main" id="{6B0494FC-4898-72EB-D0CC-F981756AC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0">
              <a:extLst>
                <a:ext uri="{FF2B5EF4-FFF2-40B4-BE49-F238E27FC236}">
                  <a16:creationId xmlns:a16="http://schemas.microsoft.com/office/drawing/2014/main" id="{3744EFD4-8468-A0FD-F6CB-518094D1F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1">
              <a:extLst>
                <a:ext uri="{FF2B5EF4-FFF2-40B4-BE49-F238E27FC236}">
                  <a16:creationId xmlns:a16="http://schemas.microsoft.com/office/drawing/2014/main" id="{09833263-A9EF-97F7-35AE-F66730423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2">
              <a:extLst>
                <a:ext uri="{FF2B5EF4-FFF2-40B4-BE49-F238E27FC236}">
                  <a16:creationId xmlns:a16="http://schemas.microsoft.com/office/drawing/2014/main" id="{361EA135-7270-16BA-EBE5-D1CA239D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3">
              <a:extLst>
                <a:ext uri="{FF2B5EF4-FFF2-40B4-BE49-F238E27FC236}">
                  <a16:creationId xmlns:a16="http://schemas.microsoft.com/office/drawing/2014/main" id="{1C412EA3-3A73-CE85-B2CF-BF574403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64">
              <a:extLst>
                <a:ext uri="{FF2B5EF4-FFF2-40B4-BE49-F238E27FC236}">
                  <a16:creationId xmlns:a16="http://schemas.microsoft.com/office/drawing/2014/main" id="{91850BDE-A343-6D72-5771-99FA1FFC3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65">
              <a:extLst>
                <a:ext uri="{FF2B5EF4-FFF2-40B4-BE49-F238E27FC236}">
                  <a16:creationId xmlns:a16="http://schemas.microsoft.com/office/drawing/2014/main" id="{CF14C853-7CE2-0E7D-8EC5-57F1A096E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66">
              <a:extLst>
                <a:ext uri="{FF2B5EF4-FFF2-40B4-BE49-F238E27FC236}">
                  <a16:creationId xmlns:a16="http://schemas.microsoft.com/office/drawing/2014/main" id="{1CBF1E38-1FC1-CCEA-E631-4A495CAB7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67">
              <a:extLst>
                <a:ext uri="{FF2B5EF4-FFF2-40B4-BE49-F238E27FC236}">
                  <a16:creationId xmlns:a16="http://schemas.microsoft.com/office/drawing/2014/main" id="{577D2AA3-36C2-CD38-8F3D-17115096C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68">
              <a:extLst>
                <a:ext uri="{FF2B5EF4-FFF2-40B4-BE49-F238E27FC236}">
                  <a16:creationId xmlns:a16="http://schemas.microsoft.com/office/drawing/2014/main" id="{10858F73-4645-65DC-2690-08589832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69">
              <a:extLst>
                <a:ext uri="{FF2B5EF4-FFF2-40B4-BE49-F238E27FC236}">
                  <a16:creationId xmlns:a16="http://schemas.microsoft.com/office/drawing/2014/main" id="{BAD88FE4-6287-24BF-EBAC-4B5C8B61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0">
              <a:extLst>
                <a:ext uri="{FF2B5EF4-FFF2-40B4-BE49-F238E27FC236}">
                  <a16:creationId xmlns:a16="http://schemas.microsoft.com/office/drawing/2014/main" id="{09E83095-59E2-A25D-2E09-B50EE7227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1">
              <a:extLst>
                <a:ext uri="{FF2B5EF4-FFF2-40B4-BE49-F238E27FC236}">
                  <a16:creationId xmlns:a16="http://schemas.microsoft.com/office/drawing/2014/main" id="{2DEB76F7-4EB3-E6F5-8A55-036AC45E5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2">
              <a:extLst>
                <a:ext uri="{FF2B5EF4-FFF2-40B4-BE49-F238E27FC236}">
                  <a16:creationId xmlns:a16="http://schemas.microsoft.com/office/drawing/2014/main" id="{19808678-C2DF-C812-C539-6C5BC41F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3">
              <a:extLst>
                <a:ext uri="{FF2B5EF4-FFF2-40B4-BE49-F238E27FC236}">
                  <a16:creationId xmlns:a16="http://schemas.microsoft.com/office/drawing/2014/main" id="{503D7CB3-2197-B832-CFA1-5FAEE9374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74">
              <a:extLst>
                <a:ext uri="{FF2B5EF4-FFF2-40B4-BE49-F238E27FC236}">
                  <a16:creationId xmlns:a16="http://schemas.microsoft.com/office/drawing/2014/main" id="{B6A02ED8-151C-766C-46B5-092DCAAB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Freeform 2475">
              <a:extLst>
                <a:ext uri="{FF2B5EF4-FFF2-40B4-BE49-F238E27FC236}">
                  <a16:creationId xmlns:a16="http://schemas.microsoft.com/office/drawing/2014/main" id="{B073575D-692E-3B48-F348-86411102B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476">
              <a:extLst>
                <a:ext uri="{FF2B5EF4-FFF2-40B4-BE49-F238E27FC236}">
                  <a16:creationId xmlns:a16="http://schemas.microsoft.com/office/drawing/2014/main" id="{C00ED250-76F4-FF84-A1E0-9DAE50BB6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Freeform 2477">
              <a:extLst>
                <a:ext uri="{FF2B5EF4-FFF2-40B4-BE49-F238E27FC236}">
                  <a16:creationId xmlns:a16="http://schemas.microsoft.com/office/drawing/2014/main" id="{D2908E7E-7E74-D02D-C3BB-216D1039E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2478">
              <a:extLst>
                <a:ext uri="{FF2B5EF4-FFF2-40B4-BE49-F238E27FC236}">
                  <a16:creationId xmlns:a16="http://schemas.microsoft.com/office/drawing/2014/main" id="{8FFF1F28-BEDE-8F2E-13A3-C65D32978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479">
              <a:extLst>
                <a:ext uri="{FF2B5EF4-FFF2-40B4-BE49-F238E27FC236}">
                  <a16:creationId xmlns:a16="http://schemas.microsoft.com/office/drawing/2014/main" id="{4E2AA6B0-E61F-8D39-5726-9417DD464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2480">
              <a:extLst>
                <a:ext uri="{FF2B5EF4-FFF2-40B4-BE49-F238E27FC236}">
                  <a16:creationId xmlns:a16="http://schemas.microsoft.com/office/drawing/2014/main" id="{9E90CC56-497A-B59B-831D-531EB63F3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Oval 2482">
              <a:extLst>
                <a:ext uri="{FF2B5EF4-FFF2-40B4-BE49-F238E27FC236}">
                  <a16:creationId xmlns:a16="http://schemas.microsoft.com/office/drawing/2014/main" id="{CCA449D5-CCA7-B931-5D4E-375F511D2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Oval 2483">
              <a:extLst>
                <a:ext uri="{FF2B5EF4-FFF2-40B4-BE49-F238E27FC236}">
                  <a16:creationId xmlns:a16="http://schemas.microsoft.com/office/drawing/2014/main" id="{17C5D760-E932-152C-B2CF-14260040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5B1A41-0E4B-5F8A-EFCE-CB21D174A47D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45" name="Freeform 347">
              <a:extLst>
                <a:ext uri="{FF2B5EF4-FFF2-40B4-BE49-F238E27FC236}">
                  <a16:creationId xmlns:a16="http://schemas.microsoft.com/office/drawing/2014/main" id="{60B57344-2663-7F95-F72E-91975D15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48">
              <a:extLst>
                <a:ext uri="{FF2B5EF4-FFF2-40B4-BE49-F238E27FC236}">
                  <a16:creationId xmlns:a16="http://schemas.microsoft.com/office/drawing/2014/main" id="{C1212E95-046B-DF4B-1591-D4F1AD9A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49">
              <a:extLst>
                <a:ext uri="{FF2B5EF4-FFF2-40B4-BE49-F238E27FC236}">
                  <a16:creationId xmlns:a16="http://schemas.microsoft.com/office/drawing/2014/main" id="{06081297-A8BB-A118-F1D2-FDFEA032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0">
              <a:extLst>
                <a:ext uri="{FF2B5EF4-FFF2-40B4-BE49-F238E27FC236}">
                  <a16:creationId xmlns:a16="http://schemas.microsoft.com/office/drawing/2014/main" id="{D779B1E2-F8E0-45AE-D750-1210EEE2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1">
              <a:extLst>
                <a:ext uri="{FF2B5EF4-FFF2-40B4-BE49-F238E27FC236}">
                  <a16:creationId xmlns:a16="http://schemas.microsoft.com/office/drawing/2014/main" id="{F77523E1-AFD8-E3C1-9A81-16C8D4A1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352">
              <a:extLst>
                <a:ext uri="{FF2B5EF4-FFF2-40B4-BE49-F238E27FC236}">
                  <a16:creationId xmlns:a16="http://schemas.microsoft.com/office/drawing/2014/main" id="{42A5525E-AE11-4BD8-D6C2-9409CAC9A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353">
              <a:extLst>
                <a:ext uri="{FF2B5EF4-FFF2-40B4-BE49-F238E27FC236}">
                  <a16:creationId xmlns:a16="http://schemas.microsoft.com/office/drawing/2014/main" id="{3A5A3AD1-A4E3-72D3-F347-0995669F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Freeform 354">
              <a:extLst>
                <a:ext uri="{FF2B5EF4-FFF2-40B4-BE49-F238E27FC236}">
                  <a16:creationId xmlns:a16="http://schemas.microsoft.com/office/drawing/2014/main" id="{0A144C50-C004-E34E-6CD6-2B08A2376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355">
              <a:extLst>
                <a:ext uri="{FF2B5EF4-FFF2-40B4-BE49-F238E27FC236}">
                  <a16:creationId xmlns:a16="http://schemas.microsoft.com/office/drawing/2014/main" id="{565DA2D0-44C8-0111-B2B1-55EFBE23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356">
              <a:extLst>
                <a:ext uri="{FF2B5EF4-FFF2-40B4-BE49-F238E27FC236}">
                  <a16:creationId xmlns:a16="http://schemas.microsoft.com/office/drawing/2014/main" id="{B4018C6B-78F1-F337-BC42-003B013E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57">
              <a:extLst>
                <a:ext uri="{FF2B5EF4-FFF2-40B4-BE49-F238E27FC236}">
                  <a16:creationId xmlns:a16="http://schemas.microsoft.com/office/drawing/2014/main" id="{8958A032-A457-F3E9-6626-366DB156B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557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평가 의견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03F7-6B63-D203-B173-2458729B7FAD}"/>
              </a:ext>
            </a:extLst>
          </p:cNvPr>
          <p:cNvSpPr txBox="1"/>
          <p:nvPr/>
        </p:nvSpPr>
        <p:spPr>
          <a:xfrm>
            <a:off x="485767" y="1016924"/>
            <a:ext cx="7802616" cy="32970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인식 등을 진행하며 예상과는 다른 결과와 한계점을 알게 되었고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이를 통해 객체 인식에서 데이터셋의 중요성</a:t>
            </a:r>
            <a:r>
              <a:rPr lang="ko-KR" altLang="en-US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OCR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통해 텍스트 추출의 복잡성을 경험했습니다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기술과 맞춤법 검사를 시도하고 구조화된 결과를 도출하는 과정에서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선택과 데이터 관리의 중요성을 인지했습니다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프로젝트를 통해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요약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파일 저장 등 다양한 작업을 수행하며 인공지능 기술의 발전을 경험했습니다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과정에서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모델의 한계를 깨닫고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데이터 제공과 지속적인 학습이 필요하다는 것을 알았습니다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협업을 통해 다양한 기술적 도전에 성공하며 밝고 보람찬 경험을 할 수 있었으며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 자신감과 동기부여를 주었습니다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7869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8234D-9697-5534-AA26-78DCB8697016}"/>
              </a:ext>
            </a:extLst>
          </p:cNvPr>
          <p:cNvSpPr txBox="1"/>
          <p:nvPr/>
        </p:nvSpPr>
        <p:spPr>
          <a:xfrm>
            <a:off x="1962952" y="1745215"/>
            <a:ext cx="52180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8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감사합니다</a:t>
            </a:r>
            <a:endParaRPr kumimoji="0" lang="en-US" altLang="ko-KR" sz="8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88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51" name="직사각형 6850">
            <a:extLst>
              <a:ext uri="{FF2B5EF4-FFF2-40B4-BE49-F238E27FC236}">
                <a16:creationId xmlns:a16="http://schemas.microsoft.com/office/drawing/2014/main" id="{EA60CBFC-98AB-7433-4C01-814A043D76F7}"/>
              </a:ext>
            </a:extLst>
          </p:cNvPr>
          <p:cNvSpPr/>
          <p:nvPr/>
        </p:nvSpPr>
        <p:spPr>
          <a:xfrm>
            <a:off x="288387" y="2866494"/>
            <a:ext cx="8637563" cy="15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62" name="직사각형 6861">
            <a:extLst>
              <a:ext uri="{FF2B5EF4-FFF2-40B4-BE49-F238E27FC236}">
                <a16:creationId xmlns:a16="http://schemas.microsoft.com/office/drawing/2014/main" id="{4453F7AA-73BF-0BD4-336F-DDB440742CDA}"/>
              </a:ext>
            </a:extLst>
          </p:cNvPr>
          <p:cNvSpPr/>
          <p:nvPr/>
        </p:nvSpPr>
        <p:spPr>
          <a:xfrm>
            <a:off x="5094550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60" name="직사각형 6859">
            <a:extLst>
              <a:ext uri="{FF2B5EF4-FFF2-40B4-BE49-F238E27FC236}">
                <a16:creationId xmlns:a16="http://schemas.microsoft.com/office/drawing/2014/main" id="{B7475F41-9032-2913-E076-61CCD455ED52}"/>
              </a:ext>
            </a:extLst>
          </p:cNvPr>
          <p:cNvSpPr/>
          <p:nvPr/>
        </p:nvSpPr>
        <p:spPr>
          <a:xfrm>
            <a:off x="2547369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59" name="직사각형 6858">
            <a:extLst>
              <a:ext uri="{FF2B5EF4-FFF2-40B4-BE49-F238E27FC236}">
                <a16:creationId xmlns:a16="http://schemas.microsoft.com/office/drawing/2014/main" id="{4AC8EF0A-53A8-3FED-2281-45D7239DED8E}"/>
              </a:ext>
            </a:extLst>
          </p:cNvPr>
          <p:cNvSpPr/>
          <p:nvPr/>
        </p:nvSpPr>
        <p:spPr>
          <a:xfrm>
            <a:off x="486421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61E177C-E331-C199-7389-5B702DA3C197}"/>
              </a:ext>
            </a:extLst>
          </p:cNvPr>
          <p:cNvSpPr/>
          <p:nvPr/>
        </p:nvSpPr>
        <p:spPr>
          <a:xfrm>
            <a:off x="288388" y="922892"/>
            <a:ext cx="8637562" cy="15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주제 및 배경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6849" name="타원 6848">
            <a:extLst>
              <a:ext uri="{FF2B5EF4-FFF2-40B4-BE49-F238E27FC236}">
                <a16:creationId xmlns:a16="http://schemas.microsoft.com/office/drawing/2014/main" id="{B81CFF45-45B3-3945-3B9C-11B303DEB78D}"/>
              </a:ext>
            </a:extLst>
          </p:cNvPr>
          <p:cNvSpPr/>
          <p:nvPr/>
        </p:nvSpPr>
        <p:spPr>
          <a:xfrm>
            <a:off x="7106843" y="2782992"/>
            <a:ext cx="1688373" cy="16883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F8C03F2-FB3A-82C3-1EB6-E39B2464C1C8}"/>
              </a:ext>
            </a:extLst>
          </p:cNvPr>
          <p:cNvSpPr/>
          <p:nvPr/>
        </p:nvSpPr>
        <p:spPr>
          <a:xfrm>
            <a:off x="522302" y="806008"/>
            <a:ext cx="1688373" cy="16883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Freeform 16">
            <a:extLst>
              <a:ext uri="{FF2B5EF4-FFF2-40B4-BE49-F238E27FC236}">
                <a16:creationId xmlns:a16="http://schemas.microsoft.com/office/drawing/2014/main" id="{0B18B58A-4B05-085F-79E8-5A9B0E76FA28}"/>
              </a:ext>
            </a:extLst>
          </p:cNvPr>
          <p:cNvSpPr>
            <a:spLocks/>
          </p:cNvSpPr>
          <p:nvPr/>
        </p:nvSpPr>
        <p:spPr bwMode="auto">
          <a:xfrm>
            <a:off x="1588323" y="1459069"/>
            <a:ext cx="0" cy="0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BF4F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D363D-1C7D-A5EB-21FE-48C58C6CFA10}"/>
              </a:ext>
            </a:extLst>
          </p:cNvPr>
          <p:cNvSpPr txBox="1"/>
          <p:nvPr/>
        </p:nvSpPr>
        <p:spPr>
          <a:xfrm>
            <a:off x="783432" y="1511997"/>
            <a:ext cx="1172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목표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40" name="Google Shape;75;p16">
            <a:extLst>
              <a:ext uri="{FF2B5EF4-FFF2-40B4-BE49-F238E27FC236}">
                <a16:creationId xmlns:a16="http://schemas.microsoft.com/office/drawing/2014/main" id="{25020C69-2E8F-ED58-9C7D-86D8697DD3C7}"/>
              </a:ext>
            </a:extLst>
          </p:cNvPr>
          <p:cNvSpPr txBox="1"/>
          <p:nvPr/>
        </p:nvSpPr>
        <p:spPr>
          <a:xfrm>
            <a:off x="2634763" y="1863718"/>
            <a:ext cx="125333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41" name="Google Shape;76;p16">
            <a:extLst>
              <a:ext uri="{FF2B5EF4-FFF2-40B4-BE49-F238E27FC236}">
                <a16:creationId xmlns:a16="http://schemas.microsoft.com/office/drawing/2014/main" id="{0FF2C2FB-F446-1E6C-3404-ADF60216473F}"/>
              </a:ext>
            </a:extLst>
          </p:cNvPr>
          <p:cNvSpPr txBox="1"/>
          <p:nvPr/>
        </p:nvSpPr>
        <p:spPr>
          <a:xfrm>
            <a:off x="4262077" y="1863718"/>
            <a:ext cx="111219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검수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42" name="Picture 4" descr="식품 포장 - 무료 음식개 아이콘">
            <a:extLst>
              <a:ext uri="{FF2B5EF4-FFF2-40B4-BE49-F238E27FC236}">
                <a16:creationId xmlns:a16="http://schemas.microsoft.com/office/drawing/2014/main" id="{E90149FF-51A8-C58D-BB64-A75ECA7E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45" y="1191343"/>
            <a:ext cx="666009" cy="70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43" name="Picture 6" descr="피드백 - 무료 연락개 아이콘">
            <a:extLst>
              <a:ext uri="{FF2B5EF4-FFF2-40B4-BE49-F238E27FC236}">
                <a16:creationId xmlns:a16="http://schemas.microsoft.com/office/drawing/2014/main" id="{28FEF5C7-8727-AD79-C318-5D2A9B64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46" y="1191343"/>
            <a:ext cx="666000" cy="66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5" name="화살표: 갈매기형 수장 6844">
            <a:extLst>
              <a:ext uri="{FF2B5EF4-FFF2-40B4-BE49-F238E27FC236}">
                <a16:creationId xmlns:a16="http://schemas.microsoft.com/office/drawing/2014/main" id="{D113D8A9-03DE-405C-BB6D-F4E7AE45203E}"/>
              </a:ext>
            </a:extLst>
          </p:cNvPr>
          <p:cNvSpPr/>
          <p:nvPr/>
        </p:nvSpPr>
        <p:spPr>
          <a:xfrm>
            <a:off x="3878585" y="1395088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47" name="Google Shape;77;p16">
            <a:extLst>
              <a:ext uri="{FF2B5EF4-FFF2-40B4-BE49-F238E27FC236}">
                <a16:creationId xmlns:a16="http://schemas.microsoft.com/office/drawing/2014/main" id="{7C38DCE2-513A-90D2-5EB8-4B4C27542ADA}"/>
              </a:ext>
            </a:extLst>
          </p:cNvPr>
          <p:cNvSpPr txBox="1"/>
          <p:nvPr/>
        </p:nvSpPr>
        <p:spPr>
          <a:xfrm>
            <a:off x="5719714" y="1863718"/>
            <a:ext cx="116807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 수정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6" name="Picture 2" descr="검토 - 무료 파일 및 폴더개 아이콘">
            <a:extLst>
              <a:ext uri="{FF2B5EF4-FFF2-40B4-BE49-F238E27FC236}">
                <a16:creationId xmlns:a16="http://schemas.microsoft.com/office/drawing/2014/main" id="{EB40319A-5131-A889-9ED9-F740DDD8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38" y="1191343"/>
            <a:ext cx="666000" cy="6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설명서 - 무료 교육개 아이콘">
            <a:extLst>
              <a:ext uri="{FF2B5EF4-FFF2-40B4-BE49-F238E27FC236}">
                <a16:creationId xmlns:a16="http://schemas.microsoft.com/office/drawing/2014/main" id="{D9958CBA-E9D4-5F25-9ACB-7272CE8F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64" y="1191343"/>
            <a:ext cx="666000" cy="6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Google Shape;77;p16">
            <a:extLst>
              <a:ext uri="{FF2B5EF4-FFF2-40B4-BE49-F238E27FC236}">
                <a16:creationId xmlns:a16="http://schemas.microsoft.com/office/drawing/2014/main" id="{9CFDBB48-1225-FA65-708C-F6D2FDC006DD}"/>
              </a:ext>
            </a:extLst>
          </p:cNvPr>
          <p:cNvSpPr txBox="1"/>
          <p:nvPr/>
        </p:nvSpPr>
        <p:spPr>
          <a:xfrm>
            <a:off x="7160856" y="1863718"/>
            <a:ext cx="12533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패턴매뉴얼화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화살표: 갈매기형 수장 99">
            <a:extLst>
              <a:ext uri="{FF2B5EF4-FFF2-40B4-BE49-F238E27FC236}">
                <a16:creationId xmlns:a16="http://schemas.microsoft.com/office/drawing/2014/main" id="{932E83DF-B560-2FC4-5B4E-55B4DB36C17D}"/>
              </a:ext>
            </a:extLst>
          </p:cNvPr>
          <p:cNvSpPr/>
          <p:nvPr/>
        </p:nvSpPr>
        <p:spPr>
          <a:xfrm>
            <a:off x="5374274" y="1373993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화살표: 갈매기형 수장 102">
            <a:extLst>
              <a:ext uri="{FF2B5EF4-FFF2-40B4-BE49-F238E27FC236}">
                <a16:creationId xmlns:a16="http://schemas.microsoft.com/office/drawing/2014/main" id="{B91FA7D3-1BB7-3A68-A1BE-7778A24A4079}"/>
              </a:ext>
            </a:extLst>
          </p:cNvPr>
          <p:cNvSpPr/>
          <p:nvPr/>
        </p:nvSpPr>
        <p:spPr>
          <a:xfrm>
            <a:off x="6869962" y="1369002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7D14B49-DB2E-1C33-5610-7E41FEABE699}"/>
              </a:ext>
            </a:extLst>
          </p:cNvPr>
          <p:cNvSpPr txBox="1"/>
          <p:nvPr/>
        </p:nvSpPr>
        <p:spPr>
          <a:xfrm>
            <a:off x="7193409" y="3554415"/>
            <a:ext cx="1510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환경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2C8BBB1-8C21-D5EF-82F9-1944C5106EEE}"/>
              </a:ext>
            </a:extLst>
          </p:cNvPr>
          <p:cNvSpPr txBox="1"/>
          <p:nvPr/>
        </p:nvSpPr>
        <p:spPr>
          <a:xfrm>
            <a:off x="791773" y="950441"/>
            <a:ext cx="1144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83305657-453E-B8A8-0527-BD5E6A2C971F}"/>
              </a:ext>
            </a:extLst>
          </p:cNvPr>
          <p:cNvCxnSpPr>
            <a:cxnSpLocks/>
          </p:cNvCxnSpPr>
          <p:nvPr/>
        </p:nvCxnSpPr>
        <p:spPr>
          <a:xfrm>
            <a:off x="640080" y="1395088"/>
            <a:ext cx="1470074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74;p16">
            <a:extLst>
              <a:ext uri="{FF2B5EF4-FFF2-40B4-BE49-F238E27FC236}">
                <a16:creationId xmlns:a16="http://schemas.microsoft.com/office/drawing/2014/main" id="{0AFC325A-607B-8EB7-0AD2-83AA670DEB36}"/>
              </a:ext>
            </a:extLst>
          </p:cNvPr>
          <p:cNvSpPr txBox="1"/>
          <p:nvPr/>
        </p:nvSpPr>
        <p:spPr>
          <a:xfrm>
            <a:off x="486421" y="2950646"/>
            <a:ext cx="695808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b="0" dirty="0" err="1">
                <a:solidFill>
                  <a:srgbClr val="104862"/>
                </a:solidFill>
              </a:rPr>
              <a:t>프론트엔드</a:t>
            </a:r>
            <a:endParaRPr b="0" dirty="0">
              <a:solidFill>
                <a:srgbClr val="104862"/>
              </a:solidFill>
            </a:endParaRPr>
          </a:p>
        </p:txBody>
      </p:sp>
      <p:pic>
        <p:nvPicPr>
          <p:cNvPr id="146" name="Picture 2" descr="Zarathu Blog - Python Streamlit 패키지를 이용한 대시보드 만들기">
            <a:extLst>
              <a:ext uri="{FF2B5EF4-FFF2-40B4-BE49-F238E27FC236}">
                <a16:creationId xmlns:a16="http://schemas.microsoft.com/office/drawing/2014/main" id="{618EB43D-D287-EBD5-4EEC-053AA1D9F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3" t="23511" r="15204" b="18663"/>
          <a:stretch/>
        </p:blipFill>
        <p:spPr bwMode="auto">
          <a:xfrm>
            <a:off x="1354844" y="2986056"/>
            <a:ext cx="911456" cy="40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PyQt - 위키백과, 우리 모두의 백과사전">
            <a:extLst>
              <a:ext uri="{FF2B5EF4-FFF2-40B4-BE49-F238E27FC236}">
                <a16:creationId xmlns:a16="http://schemas.microsoft.com/office/drawing/2014/main" id="{7135A06B-80ED-2B3A-0A0A-6502F66D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87" y="3613015"/>
            <a:ext cx="573996" cy="59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Google Shape;74;p16">
            <a:extLst>
              <a:ext uri="{FF2B5EF4-FFF2-40B4-BE49-F238E27FC236}">
                <a16:creationId xmlns:a16="http://schemas.microsoft.com/office/drawing/2014/main" id="{3DBC4EE4-3665-3641-F748-87E294962938}"/>
              </a:ext>
            </a:extLst>
          </p:cNvPr>
          <p:cNvSpPr txBox="1"/>
          <p:nvPr/>
        </p:nvSpPr>
        <p:spPr>
          <a:xfrm>
            <a:off x="2479834" y="2950646"/>
            <a:ext cx="832272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dirty="0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0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420D526E-82EE-98D6-D203-495DF8AC4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3416400" y="2984411"/>
            <a:ext cx="1163936" cy="2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06B1A870-327D-9595-7B8D-7F5CF2FC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65" y="3356000"/>
            <a:ext cx="1208108" cy="4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>
            <a:extLst>
              <a:ext uri="{FF2B5EF4-FFF2-40B4-BE49-F238E27FC236}">
                <a16:creationId xmlns:a16="http://schemas.microsoft.com/office/drawing/2014/main" id="{F58B843F-BF4A-8062-4D0A-C7F91FC2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406" y="3868975"/>
            <a:ext cx="839073" cy="22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Computer Vision Datasets">
            <a:extLst>
              <a:ext uri="{FF2B5EF4-FFF2-40B4-BE49-F238E27FC236}">
                <a16:creationId xmlns:a16="http://schemas.microsoft.com/office/drawing/2014/main" id="{688776EE-281B-A520-3558-71AC382B2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87" y="3896658"/>
            <a:ext cx="974567" cy="18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CD918D5F-0B07-AC71-567E-8FF0B166279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5472" y="3687343"/>
            <a:ext cx="930233" cy="48122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344AD73A-2D28-A286-A7A8-9A3B9409CF6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6825" y="3022966"/>
            <a:ext cx="783038" cy="261013"/>
          </a:xfrm>
          <a:prstGeom prst="rect">
            <a:avLst/>
          </a:prstGeom>
        </p:spPr>
      </p:pic>
      <p:pic>
        <p:nvPicPr>
          <p:cNvPr id="157" name="Picture 4" descr="Opencv 로고 - 소셜 미디어 및 로고 아이콘">
            <a:extLst>
              <a:ext uri="{FF2B5EF4-FFF2-40B4-BE49-F238E27FC236}">
                <a16:creationId xmlns:a16="http://schemas.microsoft.com/office/drawing/2014/main" id="{8F5C378F-0811-14BA-3BDF-27BF07D6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36" y="3390207"/>
            <a:ext cx="947879" cy="4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4" descr="OpenGL - 나무위키">
            <a:extLst>
              <a:ext uri="{FF2B5EF4-FFF2-40B4-BE49-F238E27FC236}">
                <a16:creationId xmlns:a16="http://schemas.microsoft.com/office/drawing/2014/main" id="{9A19F9E3-64E2-338B-68DE-74F214B6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18" y="3871339"/>
            <a:ext cx="824149" cy="3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8" name="Google Shape;74;p16">
            <a:extLst>
              <a:ext uri="{FF2B5EF4-FFF2-40B4-BE49-F238E27FC236}">
                <a16:creationId xmlns:a16="http://schemas.microsoft.com/office/drawing/2014/main" id="{1040B148-A8B8-5D8C-46EB-9805734DE558}"/>
              </a:ext>
            </a:extLst>
          </p:cNvPr>
          <p:cNvSpPr txBox="1"/>
          <p:nvPr/>
        </p:nvSpPr>
        <p:spPr>
          <a:xfrm>
            <a:off x="5113038" y="2950646"/>
            <a:ext cx="635246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b="0" dirty="0">
                <a:solidFill>
                  <a:schemeClr val="accent2">
                    <a:lumMod val="50000"/>
                  </a:schemeClr>
                </a:solidFill>
              </a:rPr>
              <a:t>사용 도구</a:t>
            </a:r>
            <a:endParaRPr b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52" name="TextBox 6851">
            <a:extLst>
              <a:ext uri="{FF2B5EF4-FFF2-40B4-BE49-F238E27FC236}">
                <a16:creationId xmlns:a16="http://schemas.microsoft.com/office/drawing/2014/main" id="{D6451296-CDB9-C435-BEE2-75EDD24DDCB3}"/>
              </a:ext>
            </a:extLst>
          </p:cNvPr>
          <p:cNvSpPr txBox="1"/>
          <p:nvPr/>
        </p:nvSpPr>
        <p:spPr>
          <a:xfrm>
            <a:off x="7386391" y="2979044"/>
            <a:ext cx="1144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cxnSp>
        <p:nvCxnSpPr>
          <p:cNvPr id="6853" name="직선 연결선 6852">
            <a:extLst>
              <a:ext uri="{FF2B5EF4-FFF2-40B4-BE49-F238E27FC236}">
                <a16:creationId xmlns:a16="http://schemas.microsoft.com/office/drawing/2014/main" id="{DAF31C1D-B187-704B-0259-5E95AF1A4F9D}"/>
              </a:ext>
            </a:extLst>
          </p:cNvPr>
          <p:cNvCxnSpPr>
            <a:cxnSpLocks/>
          </p:cNvCxnSpPr>
          <p:nvPr/>
        </p:nvCxnSpPr>
        <p:spPr>
          <a:xfrm>
            <a:off x="7234698" y="3456593"/>
            <a:ext cx="1470074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5" name="직선 화살표 연결선 6854">
            <a:extLst>
              <a:ext uri="{FF2B5EF4-FFF2-40B4-BE49-F238E27FC236}">
                <a16:creationId xmlns:a16="http://schemas.microsoft.com/office/drawing/2014/main" id="{02600DD4-EE8D-FF99-55A7-080F78C5E71C}"/>
              </a:ext>
            </a:extLst>
          </p:cNvPr>
          <p:cNvCxnSpPr/>
          <p:nvPr/>
        </p:nvCxnSpPr>
        <p:spPr>
          <a:xfrm>
            <a:off x="2412609" y="2866494"/>
            <a:ext cx="0" cy="1593154"/>
          </a:xfrm>
          <a:prstGeom prst="straightConnector1">
            <a:avLst/>
          </a:prstGeom>
          <a:ln w="19050">
            <a:solidFill>
              <a:srgbClr val="F8D1AE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6" name="직선 화살표 연결선 6855">
            <a:extLst>
              <a:ext uri="{FF2B5EF4-FFF2-40B4-BE49-F238E27FC236}">
                <a16:creationId xmlns:a16="http://schemas.microsoft.com/office/drawing/2014/main" id="{2C66C62D-90CF-6665-9539-80577C88E05A}"/>
              </a:ext>
            </a:extLst>
          </p:cNvPr>
          <p:cNvCxnSpPr/>
          <p:nvPr/>
        </p:nvCxnSpPr>
        <p:spPr>
          <a:xfrm>
            <a:off x="4951827" y="2866494"/>
            <a:ext cx="0" cy="1593154"/>
          </a:xfrm>
          <a:prstGeom prst="straightConnector1">
            <a:avLst/>
          </a:prstGeom>
          <a:ln w="19050">
            <a:solidFill>
              <a:srgbClr val="F8D1AE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8" name="직선 연결선 6857">
            <a:extLst>
              <a:ext uri="{FF2B5EF4-FFF2-40B4-BE49-F238E27FC236}">
                <a16:creationId xmlns:a16="http://schemas.microsoft.com/office/drawing/2014/main" id="{15E89FED-F65B-1310-0718-185152D21881}"/>
              </a:ext>
            </a:extLst>
          </p:cNvPr>
          <p:cNvCxnSpPr/>
          <p:nvPr/>
        </p:nvCxnSpPr>
        <p:spPr>
          <a:xfrm>
            <a:off x="977705" y="321446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51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42" name="TextBox 6941">
            <a:extLst>
              <a:ext uri="{FF2B5EF4-FFF2-40B4-BE49-F238E27FC236}">
                <a16:creationId xmlns:a16="http://schemas.microsoft.com/office/drawing/2014/main" id="{23585955-AB38-4A0E-DE65-7A74C467F8C1}"/>
              </a:ext>
            </a:extLst>
          </p:cNvPr>
          <p:cNvSpPr txBox="1"/>
          <p:nvPr/>
        </p:nvSpPr>
        <p:spPr>
          <a:xfrm>
            <a:off x="1313036" y="2896969"/>
            <a:ext cx="584940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구조도</a:t>
              </a:r>
              <a:endPara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37" name="순서도: 다중 문서 136">
            <a:extLst>
              <a:ext uri="{FF2B5EF4-FFF2-40B4-BE49-F238E27FC236}">
                <a16:creationId xmlns:a16="http://schemas.microsoft.com/office/drawing/2014/main" id="{CF16F24E-358D-1A81-663D-39AFDD1429CB}"/>
              </a:ext>
            </a:extLst>
          </p:cNvPr>
          <p:cNvSpPr/>
          <p:nvPr/>
        </p:nvSpPr>
        <p:spPr>
          <a:xfrm>
            <a:off x="772017" y="931585"/>
            <a:ext cx="950386" cy="633046"/>
          </a:xfrm>
          <a:prstGeom prst="flowChartMultidocumen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</a:t>
            </a:r>
          </a:p>
        </p:txBody>
      </p:sp>
      <p:sp>
        <p:nvSpPr>
          <p:cNvPr id="138" name="순서도: 처리 137">
            <a:extLst>
              <a:ext uri="{FF2B5EF4-FFF2-40B4-BE49-F238E27FC236}">
                <a16:creationId xmlns:a16="http://schemas.microsoft.com/office/drawing/2014/main" id="{90008C3B-A1EA-99E2-CECC-4BAF0C673F42}"/>
              </a:ext>
            </a:extLst>
          </p:cNvPr>
          <p:cNvSpPr/>
          <p:nvPr/>
        </p:nvSpPr>
        <p:spPr>
          <a:xfrm>
            <a:off x="772016" y="2338064"/>
            <a:ext cx="934715" cy="31585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1" name="순서도: 처리 140">
            <a:extLst>
              <a:ext uri="{FF2B5EF4-FFF2-40B4-BE49-F238E27FC236}">
                <a16:creationId xmlns:a16="http://schemas.microsoft.com/office/drawing/2014/main" id="{09F8FA8D-07EA-79A6-B999-45FDC7213814}"/>
              </a:ext>
            </a:extLst>
          </p:cNvPr>
          <p:cNvSpPr/>
          <p:nvPr/>
        </p:nvSpPr>
        <p:spPr>
          <a:xfrm>
            <a:off x="772016" y="3421382"/>
            <a:ext cx="877025" cy="25534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" name="순서도: 처리 142">
            <a:extLst>
              <a:ext uri="{FF2B5EF4-FFF2-40B4-BE49-F238E27FC236}">
                <a16:creationId xmlns:a16="http://schemas.microsoft.com/office/drawing/2014/main" id="{051FF8BE-9666-B4B5-1C36-B77BF722F0C9}"/>
              </a:ext>
            </a:extLst>
          </p:cNvPr>
          <p:cNvSpPr/>
          <p:nvPr/>
        </p:nvSpPr>
        <p:spPr>
          <a:xfrm>
            <a:off x="2302142" y="2444066"/>
            <a:ext cx="934712" cy="30693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" name="순서도: 처리 143">
            <a:extLst>
              <a:ext uri="{FF2B5EF4-FFF2-40B4-BE49-F238E27FC236}">
                <a16:creationId xmlns:a16="http://schemas.microsoft.com/office/drawing/2014/main" id="{4906849E-4FF5-2C5F-E04E-F6E16BDFD303}"/>
              </a:ext>
            </a:extLst>
          </p:cNvPr>
          <p:cNvSpPr/>
          <p:nvPr/>
        </p:nvSpPr>
        <p:spPr>
          <a:xfrm>
            <a:off x="2291131" y="3336069"/>
            <a:ext cx="956931" cy="30693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규칙탐색</a:t>
            </a:r>
          </a:p>
        </p:txBody>
      </p:sp>
      <p:sp>
        <p:nvSpPr>
          <p:cNvPr id="147" name="순서도: 다중 문서 146">
            <a:extLst>
              <a:ext uri="{FF2B5EF4-FFF2-40B4-BE49-F238E27FC236}">
                <a16:creationId xmlns:a16="http://schemas.microsoft.com/office/drawing/2014/main" id="{48A43916-FD94-39A1-AA88-C21991F4C43B}"/>
              </a:ext>
            </a:extLst>
          </p:cNvPr>
          <p:cNvSpPr/>
          <p:nvPr/>
        </p:nvSpPr>
        <p:spPr>
          <a:xfrm>
            <a:off x="4894403" y="3223473"/>
            <a:ext cx="874097" cy="633046"/>
          </a:xfrm>
          <a:prstGeom prst="flowChartMultidocumen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규칙</a:t>
            </a:r>
          </a:p>
        </p:txBody>
      </p:sp>
      <p:sp>
        <p:nvSpPr>
          <p:cNvPr id="154" name="순서도: 자기 디스크 153">
            <a:extLst>
              <a:ext uri="{FF2B5EF4-FFF2-40B4-BE49-F238E27FC236}">
                <a16:creationId xmlns:a16="http://schemas.microsoft.com/office/drawing/2014/main" id="{9EEF7D1C-0410-7DC0-4DA1-C21BB96F6BC6}"/>
              </a:ext>
            </a:extLst>
          </p:cNvPr>
          <p:cNvSpPr/>
          <p:nvPr/>
        </p:nvSpPr>
        <p:spPr>
          <a:xfrm>
            <a:off x="5071187" y="1296194"/>
            <a:ext cx="649647" cy="509675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백터</a:t>
            </a:r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순서도: 처리 158">
            <a:extLst>
              <a:ext uri="{FF2B5EF4-FFF2-40B4-BE49-F238E27FC236}">
                <a16:creationId xmlns:a16="http://schemas.microsoft.com/office/drawing/2014/main" id="{0B1CC06B-70AF-4D7D-86D6-BC94E8DF3201}"/>
              </a:ext>
            </a:extLst>
          </p:cNvPr>
          <p:cNvSpPr/>
          <p:nvPr/>
        </p:nvSpPr>
        <p:spPr>
          <a:xfrm>
            <a:off x="6466895" y="2316912"/>
            <a:ext cx="877025" cy="50967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</a:t>
            </a:r>
            <a:endParaRPr lang="en-US" altLang="ko-KR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framework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80" name="순서도: 처리 6879">
            <a:extLst>
              <a:ext uri="{FF2B5EF4-FFF2-40B4-BE49-F238E27FC236}">
                <a16:creationId xmlns:a16="http://schemas.microsoft.com/office/drawing/2014/main" id="{68E27949-1534-673B-3A76-99DCA4F70585}"/>
              </a:ext>
            </a:extLst>
          </p:cNvPr>
          <p:cNvSpPr/>
          <p:nvPr/>
        </p:nvSpPr>
        <p:spPr>
          <a:xfrm>
            <a:off x="6466894" y="4020822"/>
            <a:ext cx="877025" cy="27449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Prompt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81" name="Picture 2">
            <a:extLst>
              <a:ext uri="{FF2B5EF4-FFF2-40B4-BE49-F238E27FC236}">
                <a16:creationId xmlns:a16="http://schemas.microsoft.com/office/drawing/2014/main" id="{9AD53C56-000C-8B1D-2113-5D9C7F05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65" y="2116850"/>
            <a:ext cx="741004" cy="21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82" name="순서도: 처리 6881">
            <a:extLst>
              <a:ext uri="{FF2B5EF4-FFF2-40B4-BE49-F238E27FC236}">
                <a16:creationId xmlns:a16="http://schemas.microsoft.com/office/drawing/2014/main" id="{58F6C241-5F8E-1BA7-9572-B27CBBFFFDCC}"/>
              </a:ext>
            </a:extLst>
          </p:cNvPr>
          <p:cNvSpPr/>
          <p:nvPr/>
        </p:nvSpPr>
        <p:spPr>
          <a:xfrm>
            <a:off x="7767005" y="2417051"/>
            <a:ext cx="877025" cy="29195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83" name="순서도: 처리 6882">
            <a:extLst>
              <a:ext uri="{FF2B5EF4-FFF2-40B4-BE49-F238E27FC236}">
                <a16:creationId xmlns:a16="http://schemas.microsoft.com/office/drawing/2014/main" id="{1718DFDC-E2F4-87AA-4525-F838005D5D7E}"/>
              </a:ext>
            </a:extLst>
          </p:cNvPr>
          <p:cNvSpPr/>
          <p:nvPr/>
        </p:nvSpPr>
        <p:spPr>
          <a:xfrm>
            <a:off x="4956035" y="2246032"/>
            <a:ext cx="877025" cy="29195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Embedding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87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C1750A35-F8ED-CB77-9AF4-7A8D2ED5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89" y="4010300"/>
            <a:ext cx="1143858" cy="44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88" name="직선 화살표 연결선 6887">
            <a:extLst>
              <a:ext uri="{FF2B5EF4-FFF2-40B4-BE49-F238E27FC236}">
                <a16:creationId xmlns:a16="http://schemas.microsoft.com/office/drawing/2014/main" id="{03B26B2F-FBB7-592F-D640-9BFDBE3B749A}"/>
              </a:ext>
            </a:extLst>
          </p:cNvPr>
          <p:cNvCxnSpPr>
            <a:cxnSpLocks/>
          </p:cNvCxnSpPr>
          <p:nvPr/>
        </p:nvCxnSpPr>
        <p:spPr>
          <a:xfrm>
            <a:off x="1234866" y="1490515"/>
            <a:ext cx="0" cy="862190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0" name="직선 화살표 연결선 6889">
            <a:extLst>
              <a:ext uri="{FF2B5EF4-FFF2-40B4-BE49-F238E27FC236}">
                <a16:creationId xmlns:a16="http://schemas.microsoft.com/office/drawing/2014/main" id="{2C2F59C0-054A-1C28-AFD9-9CE5FFCFC4EF}"/>
              </a:ext>
            </a:extLst>
          </p:cNvPr>
          <p:cNvCxnSpPr>
            <a:cxnSpLocks/>
            <a:stCxn id="144" idx="2"/>
            <a:endCxn id="139" idx="0"/>
          </p:cNvCxnSpPr>
          <p:nvPr/>
        </p:nvCxnSpPr>
        <p:spPr>
          <a:xfrm flipH="1">
            <a:off x="2765722" y="3643000"/>
            <a:ext cx="3875" cy="383494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1" name="직선 화살표 연결선 6890">
            <a:extLst>
              <a:ext uri="{FF2B5EF4-FFF2-40B4-BE49-F238E27FC236}">
                <a16:creationId xmlns:a16="http://schemas.microsoft.com/office/drawing/2014/main" id="{4D151144-6D91-7267-C3BF-30A7FF9E2858}"/>
              </a:ext>
            </a:extLst>
          </p:cNvPr>
          <p:cNvCxnSpPr>
            <a:cxnSpLocks/>
            <a:stCxn id="143" idx="2"/>
            <a:endCxn id="144" idx="0"/>
          </p:cNvCxnSpPr>
          <p:nvPr/>
        </p:nvCxnSpPr>
        <p:spPr>
          <a:xfrm>
            <a:off x="2769498" y="2750997"/>
            <a:ext cx="99" cy="585072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2" name="직선 화살표 연결선 6891">
            <a:extLst>
              <a:ext uri="{FF2B5EF4-FFF2-40B4-BE49-F238E27FC236}">
                <a16:creationId xmlns:a16="http://schemas.microsoft.com/office/drawing/2014/main" id="{6C1F4E6A-73D8-147E-F46C-8D87BF5561F2}"/>
              </a:ext>
            </a:extLst>
          </p:cNvPr>
          <p:cNvCxnSpPr>
            <a:cxnSpLocks/>
            <a:stCxn id="159" idx="2"/>
            <a:endCxn id="6880" idx="0"/>
          </p:cNvCxnSpPr>
          <p:nvPr/>
        </p:nvCxnSpPr>
        <p:spPr>
          <a:xfrm flipH="1">
            <a:off x="6905407" y="2826587"/>
            <a:ext cx="1" cy="1194235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3" name="직선 화살표 연결선 6892">
            <a:extLst>
              <a:ext uri="{FF2B5EF4-FFF2-40B4-BE49-F238E27FC236}">
                <a16:creationId xmlns:a16="http://schemas.microsoft.com/office/drawing/2014/main" id="{0EEC9989-61A1-0CC3-A311-35C2720019F5}"/>
              </a:ext>
            </a:extLst>
          </p:cNvPr>
          <p:cNvCxnSpPr>
            <a:cxnSpLocks/>
            <a:stCxn id="6883" idx="0"/>
            <a:endCxn id="154" idx="3"/>
          </p:cNvCxnSpPr>
          <p:nvPr/>
        </p:nvCxnSpPr>
        <p:spPr>
          <a:xfrm flipV="1">
            <a:off x="5394548" y="1805869"/>
            <a:ext cx="1463" cy="44016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4" name="직선 화살표 연결선 6893">
            <a:extLst>
              <a:ext uri="{FF2B5EF4-FFF2-40B4-BE49-F238E27FC236}">
                <a16:creationId xmlns:a16="http://schemas.microsoft.com/office/drawing/2014/main" id="{423F33D7-E270-40AE-CBC3-4112F0FEAFF8}"/>
              </a:ext>
            </a:extLst>
          </p:cNvPr>
          <p:cNvCxnSpPr>
            <a:cxnSpLocks/>
            <a:stCxn id="147" idx="0"/>
            <a:endCxn id="6883" idx="2"/>
          </p:cNvCxnSpPr>
          <p:nvPr/>
        </p:nvCxnSpPr>
        <p:spPr>
          <a:xfrm flipV="1">
            <a:off x="5391586" y="2537983"/>
            <a:ext cx="2962" cy="685490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5" name="연결선: 구부러짐 6894">
            <a:extLst>
              <a:ext uri="{FF2B5EF4-FFF2-40B4-BE49-F238E27FC236}">
                <a16:creationId xmlns:a16="http://schemas.microsoft.com/office/drawing/2014/main" id="{EAE50AE4-6CA4-81B7-52AC-FD07D0606121}"/>
              </a:ext>
            </a:extLst>
          </p:cNvPr>
          <p:cNvCxnSpPr>
            <a:cxnSpLocks/>
            <a:stCxn id="144" idx="3"/>
            <a:endCxn id="6880" idx="1"/>
          </p:cNvCxnSpPr>
          <p:nvPr/>
        </p:nvCxnSpPr>
        <p:spPr>
          <a:xfrm>
            <a:off x="3248062" y="3489535"/>
            <a:ext cx="3218832" cy="668535"/>
          </a:xfrm>
          <a:prstGeom prst="curvedConnector3">
            <a:avLst>
              <a:gd name="adj1" fmla="val 50000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6" name="직선 화살표 연결선 6895">
            <a:extLst>
              <a:ext uri="{FF2B5EF4-FFF2-40B4-BE49-F238E27FC236}">
                <a16:creationId xmlns:a16="http://schemas.microsoft.com/office/drawing/2014/main" id="{000EED55-D602-3EE6-E6EF-03C84A106AB3}"/>
              </a:ext>
            </a:extLst>
          </p:cNvPr>
          <p:cNvCxnSpPr>
            <a:cxnSpLocks/>
            <a:stCxn id="6882" idx="1"/>
            <a:endCxn id="159" idx="3"/>
          </p:cNvCxnSpPr>
          <p:nvPr/>
        </p:nvCxnSpPr>
        <p:spPr>
          <a:xfrm flipH="1">
            <a:off x="7343920" y="2563027"/>
            <a:ext cx="423085" cy="872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8" name="TextBox 6897">
            <a:extLst>
              <a:ext uri="{FF2B5EF4-FFF2-40B4-BE49-F238E27FC236}">
                <a16:creationId xmlns:a16="http://schemas.microsoft.com/office/drawing/2014/main" id="{E2654FAD-6703-99FA-A1E8-D58164CF20EE}"/>
              </a:ext>
            </a:extLst>
          </p:cNvPr>
          <p:cNvSpPr txBox="1"/>
          <p:nvPr/>
        </p:nvSpPr>
        <p:spPr>
          <a:xfrm>
            <a:off x="335560" y="2896970"/>
            <a:ext cx="81023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/>
              <a:t>OpenCV </a:t>
            </a:r>
          </a:p>
          <a:p>
            <a:r>
              <a:rPr lang="ko-KR" altLang="en-US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6899" name="TextBox 6898">
            <a:extLst>
              <a:ext uri="{FF2B5EF4-FFF2-40B4-BE49-F238E27FC236}">
                <a16:creationId xmlns:a16="http://schemas.microsoft.com/office/drawing/2014/main" id="{D06252DC-729F-E37B-9C8B-06EA2833DDFC}"/>
              </a:ext>
            </a:extLst>
          </p:cNvPr>
          <p:cNvSpPr txBox="1"/>
          <p:nvPr/>
        </p:nvSpPr>
        <p:spPr>
          <a:xfrm>
            <a:off x="2283382" y="2855135"/>
            <a:ext cx="93752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업종 특수용어 규칙 탐색</a:t>
            </a:r>
          </a:p>
        </p:txBody>
      </p:sp>
      <p:sp>
        <p:nvSpPr>
          <p:cNvPr id="6900" name="TextBox 6899">
            <a:extLst>
              <a:ext uri="{FF2B5EF4-FFF2-40B4-BE49-F238E27FC236}">
                <a16:creationId xmlns:a16="http://schemas.microsoft.com/office/drawing/2014/main" id="{25A777D0-3AF1-BFE2-6CCF-BC940B1D498A}"/>
              </a:ext>
            </a:extLst>
          </p:cNvPr>
          <p:cNvSpPr txBox="1"/>
          <p:nvPr/>
        </p:nvSpPr>
        <p:spPr>
          <a:xfrm>
            <a:off x="3733123" y="3597331"/>
            <a:ext cx="579676" cy="461665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분석 </a:t>
            </a:r>
            <a:r>
              <a:rPr lang="ko-KR" altLang="en-US"/>
              <a:t>후 </a:t>
            </a:r>
            <a:endParaRPr lang="en-US" altLang="ko-KR"/>
          </a:p>
          <a:p>
            <a:r>
              <a:rPr lang="ko-KR" altLang="en-US"/>
              <a:t>예상질문</a:t>
            </a:r>
            <a:endParaRPr lang="en-US" altLang="ko-KR"/>
          </a:p>
          <a:p>
            <a:r>
              <a:rPr lang="ko-KR" altLang="en-US"/>
              <a:t> </a:t>
            </a:r>
            <a:r>
              <a:rPr lang="ko-KR" altLang="en-US" dirty="0"/>
              <a:t>리스트 전달</a:t>
            </a:r>
          </a:p>
        </p:txBody>
      </p:sp>
      <p:sp>
        <p:nvSpPr>
          <p:cNvPr id="6901" name="TextBox 6900">
            <a:extLst>
              <a:ext uri="{FF2B5EF4-FFF2-40B4-BE49-F238E27FC236}">
                <a16:creationId xmlns:a16="http://schemas.microsoft.com/office/drawing/2014/main" id="{180B8507-C98B-D467-B1D2-01293C194D2F}"/>
              </a:ext>
            </a:extLst>
          </p:cNvPr>
          <p:cNvSpPr txBox="1"/>
          <p:nvPr/>
        </p:nvSpPr>
        <p:spPr>
          <a:xfrm>
            <a:off x="4422188" y="4294161"/>
            <a:ext cx="1336729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업종 관련 특화된 질문</a:t>
            </a:r>
          </a:p>
        </p:txBody>
      </p:sp>
      <p:cxnSp>
        <p:nvCxnSpPr>
          <p:cNvPr id="6902" name="연결선: 꺾임 6901">
            <a:extLst>
              <a:ext uri="{FF2B5EF4-FFF2-40B4-BE49-F238E27FC236}">
                <a16:creationId xmlns:a16="http://schemas.microsoft.com/office/drawing/2014/main" id="{DFFAF7EC-7CFD-19E7-4E09-D772AA1C8612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 flipH="1" flipV="1">
            <a:off x="1373684" y="2280910"/>
            <a:ext cx="1232657" cy="1558969"/>
          </a:xfrm>
          <a:prstGeom prst="bentConnector5">
            <a:avLst>
              <a:gd name="adj1" fmla="val -18545"/>
              <a:gd name="adj2" fmla="val 49075"/>
              <a:gd name="adj3" fmla="val 118545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4" name="연결선: 꺾임 6903">
            <a:extLst>
              <a:ext uri="{FF2B5EF4-FFF2-40B4-BE49-F238E27FC236}">
                <a16:creationId xmlns:a16="http://schemas.microsoft.com/office/drawing/2014/main" id="{5EC94CB6-346E-5C1A-BDB8-9D61B41395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95488" y="-34390"/>
            <a:ext cx="116452" cy="2634485"/>
          </a:xfrm>
          <a:prstGeom prst="bentConnector2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5" name="연결선: 꺾임 6904">
            <a:extLst>
              <a:ext uri="{FF2B5EF4-FFF2-40B4-BE49-F238E27FC236}">
                <a16:creationId xmlns:a16="http://schemas.microsoft.com/office/drawing/2014/main" id="{60BB4330-5EF5-3EB2-9428-E03A66ABA115}"/>
              </a:ext>
            </a:extLst>
          </p:cNvPr>
          <p:cNvCxnSpPr>
            <a:cxnSpLocks/>
            <a:stCxn id="6885" idx="2"/>
            <a:endCxn id="6880" idx="2"/>
          </p:cNvCxnSpPr>
          <p:nvPr/>
        </p:nvCxnSpPr>
        <p:spPr>
          <a:xfrm rot="16200000" flipH="1">
            <a:off x="4653641" y="2043551"/>
            <a:ext cx="2030550" cy="2472981"/>
          </a:xfrm>
          <a:prstGeom prst="bentConnector3">
            <a:avLst>
              <a:gd name="adj1" fmla="val 111258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6" name="연결선: 꺾임 6905">
            <a:extLst>
              <a:ext uri="{FF2B5EF4-FFF2-40B4-BE49-F238E27FC236}">
                <a16:creationId xmlns:a16="http://schemas.microsoft.com/office/drawing/2014/main" id="{09A1F571-12B4-2057-EA53-FCB09A07B05F}"/>
              </a:ext>
            </a:extLst>
          </p:cNvPr>
          <p:cNvCxnSpPr>
            <a:cxnSpLocks/>
            <a:stCxn id="6880" idx="3"/>
            <a:endCxn id="6882" idx="2"/>
          </p:cNvCxnSpPr>
          <p:nvPr/>
        </p:nvCxnSpPr>
        <p:spPr>
          <a:xfrm flipV="1">
            <a:off x="7343919" y="2709002"/>
            <a:ext cx="861599" cy="1449068"/>
          </a:xfrm>
          <a:prstGeom prst="bentConnector2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7" name="연결선: 꺾임 6906">
            <a:extLst>
              <a:ext uri="{FF2B5EF4-FFF2-40B4-BE49-F238E27FC236}">
                <a16:creationId xmlns:a16="http://schemas.microsoft.com/office/drawing/2014/main" id="{47477AEE-25FB-16A0-815E-8124DB5FFDB3}"/>
              </a:ext>
            </a:extLst>
          </p:cNvPr>
          <p:cNvCxnSpPr>
            <a:cxnSpLocks/>
            <a:stCxn id="154" idx="1"/>
            <a:endCxn id="159" idx="1"/>
          </p:cNvCxnSpPr>
          <p:nvPr/>
        </p:nvCxnSpPr>
        <p:spPr>
          <a:xfrm rot="16200000" flipH="1">
            <a:off x="5293675" y="1398530"/>
            <a:ext cx="1275556" cy="1070884"/>
          </a:xfrm>
          <a:prstGeom prst="bentConnector4">
            <a:avLst>
              <a:gd name="adj1" fmla="val -17922"/>
              <a:gd name="adj2" fmla="val 65166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08" name="TextBox 6907">
            <a:extLst>
              <a:ext uri="{FF2B5EF4-FFF2-40B4-BE49-F238E27FC236}">
                <a16:creationId xmlns:a16="http://schemas.microsoft.com/office/drawing/2014/main" id="{6B99DCAA-FDE7-50A6-F437-EA5F0043151C}"/>
              </a:ext>
            </a:extLst>
          </p:cNvPr>
          <p:cNvSpPr txBox="1"/>
          <p:nvPr/>
        </p:nvSpPr>
        <p:spPr>
          <a:xfrm>
            <a:off x="4916571" y="1930702"/>
            <a:ext cx="968539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FIASS vector DB</a:t>
            </a:r>
            <a:endParaRPr lang="ko-KR" altLang="en-US" dirty="0"/>
          </a:p>
        </p:txBody>
      </p:sp>
      <p:sp>
        <p:nvSpPr>
          <p:cNvPr id="6909" name="TextBox 6908">
            <a:extLst>
              <a:ext uri="{FF2B5EF4-FFF2-40B4-BE49-F238E27FC236}">
                <a16:creationId xmlns:a16="http://schemas.microsoft.com/office/drawing/2014/main" id="{14D6A621-D274-BE53-B8C4-A2E52980DF12}"/>
              </a:ext>
            </a:extLst>
          </p:cNvPr>
          <p:cNvSpPr txBox="1"/>
          <p:nvPr/>
        </p:nvSpPr>
        <p:spPr>
          <a:xfrm>
            <a:off x="6905407" y="1637682"/>
            <a:ext cx="1158311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참조 지식 전달</a:t>
            </a:r>
          </a:p>
        </p:txBody>
      </p:sp>
      <p:sp>
        <p:nvSpPr>
          <p:cNvPr id="6910" name="TextBox 6909">
            <a:extLst>
              <a:ext uri="{FF2B5EF4-FFF2-40B4-BE49-F238E27FC236}">
                <a16:creationId xmlns:a16="http://schemas.microsoft.com/office/drawing/2014/main" id="{E2F55A84-B7E4-C53E-63D8-1F823F5D58A0}"/>
              </a:ext>
            </a:extLst>
          </p:cNvPr>
          <p:cNvSpPr txBox="1"/>
          <p:nvPr/>
        </p:nvSpPr>
        <p:spPr>
          <a:xfrm>
            <a:off x="6506846" y="3489609"/>
            <a:ext cx="943045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프롬프트 요청</a:t>
            </a:r>
          </a:p>
        </p:txBody>
      </p:sp>
      <p:cxnSp>
        <p:nvCxnSpPr>
          <p:cNvPr id="6911" name="연결선: 꺾임 6910">
            <a:extLst>
              <a:ext uri="{FF2B5EF4-FFF2-40B4-BE49-F238E27FC236}">
                <a16:creationId xmlns:a16="http://schemas.microsoft.com/office/drawing/2014/main" id="{F080E3C6-8494-6633-7E57-2DA3B2D8D85D}"/>
              </a:ext>
            </a:extLst>
          </p:cNvPr>
          <p:cNvCxnSpPr>
            <a:cxnSpLocks/>
            <a:stCxn id="159" idx="0"/>
            <a:endCxn id="6881" idx="0"/>
          </p:cNvCxnSpPr>
          <p:nvPr/>
        </p:nvCxnSpPr>
        <p:spPr>
          <a:xfrm rot="5400000" flipH="1" flipV="1">
            <a:off x="7443456" y="1578802"/>
            <a:ext cx="200062" cy="1276159"/>
          </a:xfrm>
          <a:prstGeom prst="bentConnector3">
            <a:avLst>
              <a:gd name="adj1" fmla="val 214265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12" name="TextBox 6911">
            <a:extLst>
              <a:ext uri="{FF2B5EF4-FFF2-40B4-BE49-F238E27FC236}">
                <a16:creationId xmlns:a16="http://schemas.microsoft.com/office/drawing/2014/main" id="{466EBA57-5AB6-46A2-8ADE-171BAEA42A04}"/>
              </a:ext>
            </a:extLst>
          </p:cNvPr>
          <p:cNvSpPr txBox="1"/>
          <p:nvPr/>
        </p:nvSpPr>
        <p:spPr>
          <a:xfrm>
            <a:off x="6177628" y="1151961"/>
            <a:ext cx="423503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/>
              <a:t>탐색 </a:t>
            </a:r>
            <a:r>
              <a:rPr lang="en-US" altLang="ko-KR" dirty="0"/>
              <a:t>&amp; </a:t>
            </a:r>
            <a:r>
              <a:rPr lang="ko-KR" altLang="en-US" dirty="0"/>
              <a:t>결과 </a:t>
            </a:r>
          </a:p>
        </p:txBody>
      </p:sp>
      <p:sp>
        <p:nvSpPr>
          <p:cNvPr id="6913" name="TextBox 6912">
            <a:extLst>
              <a:ext uri="{FF2B5EF4-FFF2-40B4-BE49-F238E27FC236}">
                <a16:creationId xmlns:a16="http://schemas.microsoft.com/office/drawing/2014/main" id="{C85C2603-D825-2301-DA40-D5FD83382CC0}"/>
              </a:ext>
            </a:extLst>
          </p:cNvPr>
          <p:cNvSpPr txBox="1"/>
          <p:nvPr/>
        </p:nvSpPr>
        <p:spPr>
          <a:xfrm>
            <a:off x="7720310" y="2971433"/>
            <a:ext cx="97771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최적 결과 전달</a:t>
            </a:r>
          </a:p>
        </p:txBody>
      </p:sp>
      <p:sp>
        <p:nvSpPr>
          <p:cNvPr id="6914" name="TextBox 6913">
            <a:extLst>
              <a:ext uri="{FF2B5EF4-FFF2-40B4-BE49-F238E27FC236}">
                <a16:creationId xmlns:a16="http://schemas.microsoft.com/office/drawing/2014/main" id="{E3F37532-A519-397F-3BB6-28FB081CD310}"/>
              </a:ext>
            </a:extLst>
          </p:cNvPr>
          <p:cNvSpPr txBox="1"/>
          <p:nvPr/>
        </p:nvSpPr>
        <p:spPr>
          <a:xfrm>
            <a:off x="335560" y="1933441"/>
            <a:ext cx="81023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다양한 이미지 형태 수용</a:t>
            </a:r>
          </a:p>
        </p:txBody>
      </p:sp>
      <p:pic>
        <p:nvPicPr>
          <p:cNvPr id="6915" name="Picture 4" descr="Opencv 로고 - 소셜 미디어 및 로고 아이콘">
            <a:extLst>
              <a:ext uri="{FF2B5EF4-FFF2-40B4-BE49-F238E27FC236}">
                <a16:creationId xmlns:a16="http://schemas.microsoft.com/office/drawing/2014/main" id="{D838BBC8-5B57-DDFD-58FB-75871E83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2958849"/>
            <a:ext cx="519070" cy="25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63" name="그룹 6962">
            <a:extLst>
              <a:ext uri="{FF2B5EF4-FFF2-40B4-BE49-F238E27FC236}">
                <a16:creationId xmlns:a16="http://schemas.microsoft.com/office/drawing/2014/main" id="{BB02803A-F04B-F520-2814-11A8F4A6CD25}"/>
              </a:ext>
            </a:extLst>
          </p:cNvPr>
          <p:cNvGrpSpPr/>
          <p:nvPr/>
        </p:nvGrpSpPr>
        <p:grpSpPr>
          <a:xfrm>
            <a:off x="4000996" y="1413052"/>
            <a:ext cx="827940" cy="983467"/>
            <a:chOff x="4006859" y="1490515"/>
            <a:chExt cx="827940" cy="983467"/>
          </a:xfrm>
        </p:grpSpPr>
        <p:sp>
          <p:nvSpPr>
            <p:cNvPr id="6949" name="사각형: 둥근 모서리 6948">
              <a:extLst>
                <a:ext uri="{FF2B5EF4-FFF2-40B4-BE49-F238E27FC236}">
                  <a16:creationId xmlns:a16="http://schemas.microsoft.com/office/drawing/2014/main" id="{37932883-8C8E-C4C5-99B1-AFBDA834D9D6}"/>
                </a:ext>
              </a:extLst>
            </p:cNvPr>
            <p:cNvSpPr/>
            <p:nvPr/>
          </p:nvSpPr>
          <p:spPr>
            <a:xfrm>
              <a:off x="4006860" y="1490515"/>
              <a:ext cx="827939" cy="98346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884" name="그룹 6883">
              <a:extLst>
                <a:ext uri="{FF2B5EF4-FFF2-40B4-BE49-F238E27FC236}">
                  <a16:creationId xmlns:a16="http://schemas.microsoft.com/office/drawing/2014/main" id="{CA433821-86DD-6F1B-81E2-809A83B7BA9F}"/>
                </a:ext>
              </a:extLst>
            </p:cNvPr>
            <p:cNvGrpSpPr/>
            <p:nvPr/>
          </p:nvGrpSpPr>
          <p:grpSpPr>
            <a:xfrm>
              <a:off x="4162268" y="1916545"/>
              <a:ext cx="552041" cy="425685"/>
              <a:chOff x="3687960" y="2331485"/>
              <a:chExt cx="1160548" cy="944437"/>
            </a:xfrm>
          </p:grpSpPr>
          <p:pic>
            <p:nvPicPr>
              <p:cNvPr id="6885" name="Picture 2" descr="Zarathu Blog - Python Streamlit 패키지를 이용한 대시보드 만들기">
                <a:extLst>
                  <a:ext uri="{FF2B5EF4-FFF2-40B4-BE49-F238E27FC236}">
                    <a16:creationId xmlns:a16="http://schemas.microsoft.com/office/drawing/2014/main" id="{C296ADC0-E83D-AA84-584F-F50EEDFB9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73" t="23511" r="15204" b="18663"/>
              <a:stretch/>
            </p:blipFill>
            <p:spPr bwMode="auto">
              <a:xfrm>
                <a:off x="3687960" y="2782963"/>
                <a:ext cx="1160548" cy="492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86" name="Picture 18" descr="사용자 - 무료 사회적인개 아이콘">
                <a:extLst>
                  <a:ext uri="{FF2B5EF4-FFF2-40B4-BE49-F238E27FC236}">
                    <a16:creationId xmlns:a16="http://schemas.microsoft.com/office/drawing/2014/main" id="{AD4913D5-046E-C350-3371-0314958BC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8136" y="2331485"/>
                <a:ext cx="438901" cy="369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916" name="Google Shape;74;p16">
              <a:extLst>
                <a:ext uri="{FF2B5EF4-FFF2-40B4-BE49-F238E27FC236}">
                  <a16:creationId xmlns:a16="http://schemas.microsoft.com/office/drawing/2014/main" id="{D7210D0A-F466-C4A3-7385-08C61AF5B846}"/>
                </a:ext>
              </a:extLst>
            </p:cNvPr>
            <p:cNvSpPr txBox="1"/>
            <p:nvPr/>
          </p:nvSpPr>
          <p:spPr>
            <a:xfrm>
              <a:off x="4006859" y="1644255"/>
              <a:ext cx="827939" cy="246221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txBody>
            <a:bodyPr wrap="square" lIns="0" rIns="0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800">
                  <a:solidFill>
                    <a:schemeClr val="accent3">
                      <a:lumMod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1000" b="1" dirty="0">
                  <a:solidFill>
                    <a:schemeClr val="bg1"/>
                  </a:solidFill>
                </a:rPr>
                <a:t>사용자</a:t>
              </a:r>
              <a:endParaRPr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917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1E7663C0-5994-72E7-A217-1FC66B887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6462177" y="2855135"/>
            <a:ext cx="878781" cy="1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18" name="TextBox 6917">
            <a:extLst>
              <a:ext uri="{FF2B5EF4-FFF2-40B4-BE49-F238E27FC236}">
                <a16:creationId xmlns:a16="http://schemas.microsoft.com/office/drawing/2014/main" id="{172E3F3C-95FA-AA63-A50B-5A85CCB4C294}"/>
              </a:ext>
            </a:extLst>
          </p:cNvPr>
          <p:cNvSpPr txBox="1"/>
          <p:nvPr/>
        </p:nvSpPr>
        <p:spPr>
          <a:xfrm>
            <a:off x="7790950" y="3574924"/>
            <a:ext cx="91632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최적 프롬프트 작성</a:t>
            </a:r>
          </a:p>
        </p:txBody>
      </p:sp>
      <p:sp>
        <p:nvSpPr>
          <p:cNvPr id="6919" name="TextBox 6918">
            <a:extLst>
              <a:ext uri="{FF2B5EF4-FFF2-40B4-BE49-F238E27FC236}">
                <a16:creationId xmlns:a16="http://schemas.microsoft.com/office/drawing/2014/main" id="{C8AEE164-EBC4-8A79-9315-D7A7685FE2DF}"/>
              </a:ext>
            </a:extLst>
          </p:cNvPr>
          <p:cNvSpPr txBox="1"/>
          <p:nvPr/>
        </p:nvSpPr>
        <p:spPr>
          <a:xfrm>
            <a:off x="1980651" y="1962725"/>
            <a:ext cx="844498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/>
              <a:t>Google</a:t>
            </a:r>
            <a:r>
              <a:rPr lang="ko-KR" altLang="en-US"/>
              <a:t> </a:t>
            </a:r>
            <a:r>
              <a:rPr lang="en-US" altLang="ko-KR"/>
              <a:t>Vision</a:t>
            </a:r>
            <a:r>
              <a:rPr lang="ko-KR" altLang="en-US"/>
              <a:t> </a:t>
            </a:r>
            <a:r>
              <a:rPr lang="en-US" altLang="ko-KR" dirty="0"/>
              <a:t>API</a:t>
            </a:r>
            <a:r>
              <a:rPr lang="ko-KR" altLang="en-US" dirty="0"/>
              <a:t> </a:t>
            </a:r>
          </a:p>
        </p:txBody>
      </p:sp>
      <p:sp>
        <p:nvSpPr>
          <p:cNvPr id="6920" name="TextBox 6919">
            <a:extLst>
              <a:ext uri="{FF2B5EF4-FFF2-40B4-BE49-F238E27FC236}">
                <a16:creationId xmlns:a16="http://schemas.microsoft.com/office/drawing/2014/main" id="{2596CEEB-0DFB-602C-F49C-19948E4DC263}"/>
              </a:ext>
            </a:extLst>
          </p:cNvPr>
          <p:cNvSpPr txBox="1"/>
          <p:nvPr/>
        </p:nvSpPr>
        <p:spPr>
          <a:xfrm>
            <a:off x="2283382" y="3702045"/>
            <a:ext cx="101813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광고 심의 규제 규칙탐색 </a:t>
            </a:r>
          </a:p>
        </p:txBody>
      </p:sp>
      <p:sp>
        <p:nvSpPr>
          <p:cNvPr id="6921" name="TextBox 6920">
            <a:extLst>
              <a:ext uri="{FF2B5EF4-FFF2-40B4-BE49-F238E27FC236}">
                <a16:creationId xmlns:a16="http://schemas.microsoft.com/office/drawing/2014/main" id="{0428CBD2-F443-DAD1-9790-AB1F27BE688F}"/>
              </a:ext>
            </a:extLst>
          </p:cNvPr>
          <p:cNvSpPr txBox="1"/>
          <p:nvPr/>
        </p:nvSpPr>
        <p:spPr>
          <a:xfrm>
            <a:off x="4916571" y="2678444"/>
            <a:ext cx="968539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err="1"/>
              <a:t>CSV,PDF,word,PPT</a:t>
            </a:r>
            <a:r>
              <a:rPr lang="ko-KR" altLang="en-US" dirty="0"/>
              <a:t>등 업종 특화된 지식</a:t>
            </a:r>
          </a:p>
        </p:txBody>
      </p:sp>
      <p:sp>
        <p:nvSpPr>
          <p:cNvPr id="6922" name="TextBox 6921">
            <a:extLst>
              <a:ext uri="{FF2B5EF4-FFF2-40B4-BE49-F238E27FC236}">
                <a16:creationId xmlns:a16="http://schemas.microsoft.com/office/drawing/2014/main" id="{AC3941E1-95F1-1187-EECF-88559409323E}"/>
              </a:ext>
            </a:extLst>
          </p:cNvPr>
          <p:cNvSpPr txBox="1"/>
          <p:nvPr/>
        </p:nvSpPr>
        <p:spPr>
          <a:xfrm>
            <a:off x="3957774" y="2514510"/>
            <a:ext cx="856745" cy="461665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err="1"/>
              <a:t>Bouding</a:t>
            </a:r>
            <a:r>
              <a:rPr lang="en-US" altLang="ko-KR" dirty="0"/>
              <a:t> Box,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수정 항목 표시 이미지화</a:t>
            </a:r>
          </a:p>
        </p:txBody>
      </p:sp>
      <p:cxnSp>
        <p:nvCxnSpPr>
          <p:cNvPr id="6941" name="직선 화살표 연결선 6940">
            <a:extLst>
              <a:ext uri="{FF2B5EF4-FFF2-40B4-BE49-F238E27FC236}">
                <a16:creationId xmlns:a16="http://schemas.microsoft.com/office/drawing/2014/main" id="{F8B251B2-B0AB-47AD-76BE-1AFBF25FFF1D}"/>
              </a:ext>
            </a:extLst>
          </p:cNvPr>
          <p:cNvCxnSpPr>
            <a:cxnSpLocks/>
          </p:cNvCxnSpPr>
          <p:nvPr/>
        </p:nvCxnSpPr>
        <p:spPr>
          <a:xfrm>
            <a:off x="1234866" y="2692484"/>
            <a:ext cx="0" cy="68609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7" name="TextBox 6896">
            <a:extLst>
              <a:ext uri="{FF2B5EF4-FFF2-40B4-BE49-F238E27FC236}">
                <a16:creationId xmlns:a16="http://schemas.microsoft.com/office/drawing/2014/main" id="{09468604-C352-0E4E-C1C4-AC953AB1C030}"/>
              </a:ext>
            </a:extLst>
          </p:cNvPr>
          <p:cNvSpPr txBox="1"/>
          <p:nvPr/>
        </p:nvSpPr>
        <p:spPr>
          <a:xfrm>
            <a:off x="2334300" y="1110283"/>
            <a:ext cx="1095950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디자인 분석의뢰</a:t>
            </a:r>
          </a:p>
        </p:txBody>
      </p:sp>
      <p:cxnSp>
        <p:nvCxnSpPr>
          <p:cNvPr id="6903" name="연결선: 꺾임 6902">
            <a:extLst>
              <a:ext uri="{FF2B5EF4-FFF2-40B4-BE49-F238E27FC236}">
                <a16:creationId xmlns:a16="http://schemas.microsoft.com/office/drawing/2014/main" id="{8260B97A-F70E-3578-CE38-87D58C0AED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87350" y="2436729"/>
            <a:ext cx="2192488" cy="1220636"/>
          </a:xfrm>
          <a:prstGeom prst="bentConnector4">
            <a:avLst>
              <a:gd name="adj1" fmla="val -17485"/>
              <a:gd name="adj2" fmla="val 69144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순서도: 처리 138">
            <a:extLst>
              <a:ext uri="{FF2B5EF4-FFF2-40B4-BE49-F238E27FC236}">
                <a16:creationId xmlns:a16="http://schemas.microsoft.com/office/drawing/2014/main" id="{177D43C6-D04F-0588-1BB5-7FD3A0FD7700}"/>
              </a:ext>
            </a:extLst>
          </p:cNvPr>
          <p:cNvSpPr/>
          <p:nvPr/>
        </p:nvSpPr>
        <p:spPr>
          <a:xfrm>
            <a:off x="2298366" y="4026494"/>
            <a:ext cx="934712" cy="336827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수정내용 이미지화</a:t>
            </a:r>
          </a:p>
        </p:txBody>
      </p:sp>
    </p:spTree>
    <p:extLst>
      <p:ext uri="{BB962C8B-B14F-4D97-AF65-F5344CB8AC3E}">
        <p14:creationId xmlns:p14="http://schemas.microsoft.com/office/powerpoint/2010/main" val="385644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프로젝트 구조도</a:t>
              </a:r>
            </a:p>
          </p:txBody>
        </p:sp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E21915D5-C9DA-37A9-4A07-F4BFABB7711A}"/>
              </a:ext>
            </a:extLst>
          </p:cNvPr>
          <p:cNvSpPr txBox="1"/>
          <p:nvPr/>
        </p:nvSpPr>
        <p:spPr>
          <a:xfrm>
            <a:off x="1285432" y="3382737"/>
            <a:ext cx="150325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수정 시간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Google Shape;75;p16">
            <a:extLst>
              <a:ext uri="{FF2B5EF4-FFF2-40B4-BE49-F238E27FC236}">
                <a16:creationId xmlns:a16="http://schemas.microsoft.com/office/drawing/2014/main" id="{63B57D56-3C54-E05B-8E23-69678A0F55AD}"/>
              </a:ext>
            </a:extLst>
          </p:cNvPr>
          <p:cNvSpPr txBox="1"/>
          <p:nvPr/>
        </p:nvSpPr>
        <p:spPr>
          <a:xfrm>
            <a:off x="3885871" y="3505848"/>
            <a:ext cx="13722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검수 비용 감소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Google Shape;75;p16">
            <a:extLst>
              <a:ext uri="{FF2B5EF4-FFF2-40B4-BE49-F238E27FC236}">
                <a16:creationId xmlns:a16="http://schemas.microsoft.com/office/drawing/2014/main" id="{54B0E5D0-1646-A5C1-D637-935FA837150D}"/>
              </a:ext>
            </a:extLst>
          </p:cNvPr>
          <p:cNvSpPr txBox="1"/>
          <p:nvPr/>
        </p:nvSpPr>
        <p:spPr>
          <a:xfrm>
            <a:off x="6486310" y="3485388"/>
            <a:ext cx="137225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프로세스</a:t>
            </a:r>
            <a:b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효율 상승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913FE696-A604-EC6E-8113-62F03D3C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2" y="1637649"/>
            <a:ext cx="1634244" cy="1634244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1BE2C34A-F5FF-44D8-38B4-8BD3E5C7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76" y="1444034"/>
            <a:ext cx="1817491" cy="1817491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81D839AF-8B73-9FEF-57AD-43EF0B2E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85" y="1444034"/>
            <a:ext cx="1881975" cy="188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6C0D98-FD63-E945-1C15-7D39F4442CA0}"/>
              </a:ext>
            </a:extLst>
          </p:cNvPr>
          <p:cNvSpPr txBox="1"/>
          <p:nvPr/>
        </p:nvSpPr>
        <p:spPr>
          <a:xfrm>
            <a:off x="1718195" y="822990"/>
            <a:ext cx="5567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ko-KR" altLang="en-US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6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팀 구성 및 역할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</a:t>
              </a: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사관학교  새싹도봉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모서리가 둥근 직사각형 21">
            <a:extLst>
              <a:ext uri="{FF2B5EF4-FFF2-40B4-BE49-F238E27FC236}">
                <a16:creationId xmlns:a16="http://schemas.microsoft.com/office/drawing/2014/main" id="{7FC58540-5C8B-1577-60BD-D2A7BABAEE8D}"/>
              </a:ext>
            </a:extLst>
          </p:cNvPr>
          <p:cNvSpPr/>
          <p:nvPr/>
        </p:nvSpPr>
        <p:spPr>
          <a:xfrm>
            <a:off x="394581" y="975975"/>
            <a:ext cx="8312539" cy="3453785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F53164E-25A7-1C6E-C2B8-6451626AC49E}"/>
              </a:ext>
            </a:extLst>
          </p:cNvPr>
          <p:cNvCxnSpPr>
            <a:cxnSpLocks/>
          </p:cNvCxnSpPr>
          <p:nvPr/>
        </p:nvCxnSpPr>
        <p:spPr>
          <a:xfrm>
            <a:off x="4363753" y="1190500"/>
            <a:ext cx="0" cy="300183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32" name="TextBox 8031">
            <a:extLst>
              <a:ext uri="{FF2B5EF4-FFF2-40B4-BE49-F238E27FC236}">
                <a16:creationId xmlns:a16="http://schemas.microsoft.com/office/drawing/2014/main" id="{4E134E91-314F-3179-6855-90F7DF69E14C}"/>
              </a:ext>
            </a:extLst>
          </p:cNvPr>
          <p:cNvSpPr txBox="1"/>
          <p:nvPr/>
        </p:nvSpPr>
        <p:spPr>
          <a:xfrm>
            <a:off x="515144" y="11905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김동민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33" name="TextBox 8032">
            <a:extLst>
              <a:ext uri="{FF2B5EF4-FFF2-40B4-BE49-F238E27FC236}">
                <a16:creationId xmlns:a16="http://schemas.microsoft.com/office/drawing/2014/main" id="{2A390B1F-76DF-D4F3-D273-545EF7EE9ABD}"/>
              </a:ext>
            </a:extLst>
          </p:cNvPr>
          <p:cNvSpPr txBox="1"/>
          <p:nvPr/>
        </p:nvSpPr>
        <p:spPr>
          <a:xfrm>
            <a:off x="515144" y="222400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윤도하</a:t>
            </a:r>
          </a:p>
        </p:txBody>
      </p:sp>
      <p:sp>
        <p:nvSpPr>
          <p:cNvPr id="8034" name="TextBox 8033">
            <a:extLst>
              <a:ext uri="{FF2B5EF4-FFF2-40B4-BE49-F238E27FC236}">
                <a16:creationId xmlns:a16="http://schemas.microsoft.com/office/drawing/2014/main" id="{E8A520C5-BCAD-C8C8-D580-A8D79CCFD309}"/>
              </a:ext>
            </a:extLst>
          </p:cNvPr>
          <p:cNvSpPr txBox="1"/>
          <p:nvPr/>
        </p:nvSpPr>
        <p:spPr>
          <a:xfrm>
            <a:off x="515144" y="326404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최재권</a:t>
            </a:r>
          </a:p>
        </p:txBody>
      </p:sp>
      <p:sp>
        <p:nvSpPr>
          <p:cNvPr id="8035" name="TextBox 8034">
            <a:extLst>
              <a:ext uri="{FF2B5EF4-FFF2-40B4-BE49-F238E27FC236}">
                <a16:creationId xmlns:a16="http://schemas.microsoft.com/office/drawing/2014/main" id="{DD4CCF4A-C806-60C5-3CA5-563F832721FE}"/>
              </a:ext>
            </a:extLst>
          </p:cNvPr>
          <p:cNvSpPr txBox="1"/>
          <p:nvPr/>
        </p:nvSpPr>
        <p:spPr>
          <a:xfrm>
            <a:off x="4521757" y="11905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백혜리</a:t>
            </a:r>
          </a:p>
        </p:txBody>
      </p:sp>
      <p:sp>
        <p:nvSpPr>
          <p:cNvPr id="8036" name="TextBox 8035">
            <a:extLst>
              <a:ext uri="{FF2B5EF4-FFF2-40B4-BE49-F238E27FC236}">
                <a16:creationId xmlns:a16="http://schemas.microsoft.com/office/drawing/2014/main" id="{435B90E6-AFC6-1D03-4DF6-BF4556CC74BF}"/>
              </a:ext>
            </a:extLst>
          </p:cNvPr>
          <p:cNvSpPr txBox="1"/>
          <p:nvPr/>
        </p:nvSpPr>
        <p:spPr>
          <a:xfrm>
            <a:off x="4521757" y="200696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이예림</a:t>
            </a:r>
          </a:p>
        </p:txBody>
      </p:sp>
      <p:sp>
        <p:nvSpPr>
          <p:cNvPr id="8037" name="TextBox 8036">
            <a:extLst>
              <a:ext uri="{FF2B5EF4-FFF2-40B4-BE49-F238E27FC236}">
                <a16:creationId xmlns:a16="http://schemas.microsoft.com/office/drawing/2014/main" id="{2A5E3019-EA9D-FFD1-BE28-E1E579D7240D}"/>
              </a:ext>
            </a:extLst>
          </p:cNvPr>
          <p:cNvSpPr txBox="1"/>
          <p:nvPr/>
        </p:nvSpPr>
        <p:spPr>
          <a:xfrm>
            <a:off x="4521757" y="282879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장유미</a:t>
            </a:r>
          </a:p>
        </p:txBody>
      </p:sp>
      <p:sp>
        <p:nvSpPr>
          <p:cNvPr id="8038" name="TextBox 8037">
            <a:extLst>
              <a:ext uri="{FF2B5EF4-FFF2-40B4-BE49-F238E27FC236}">
                <a16:creationId xmlns:a16="http://schemas.microsoft.com/office/drawing/2014/main" id="{422B60B8-9017-D46D-32DE-0E4A39308C73}"/>
              </a:ext>
            </a:extLst>
          </p:cNvPr>
          <p:cNvSpPr txBox="1"/>
          <p:nvPr/>
        </p:nvSpPr>
        <p:spPr>
          <a:xfrm>
            <a:off x="4521757" y="367769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황지의</a:t>
            </a:r>
          </a:p>
        </p:txBody>
      </p:sp>
      <p:sp>
        <p:nvSpPr>
          <p:cNvPr id="8040" name="TextBox 8039">
            <a:extLst>
              <a:ext uri="{FF2B5EF4-FFF2-40B4-BE49-F238E27FC236}">
                <a16:creationId xmlns:a16="http://schemas.microsoft.com/office/drawing/2014/main" id="{D98BAE9A-8243-B668-BBB9-45658260BC9A}"/>
              </a:ext>
            </a:extLst>
          </p:cNvPr>
          <p:cNvSpPr txBox="1"/>
          <p:nvPr/>
        </p:nvSpPr>
        <p:spPr>
          <a:xfrm>
            <a:off x="721951" y="1490647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회의록</a:t>
            </a:r>
          </a:p>
        </p:txBody>
      </p:sp>
      <p:sp>
        <p:nvSpPr>
          <p:cNvPr id="8041" name="TextBox 8040">
            <a:extLst>
              <a:ext uri="{FF2B5EF4-FFF2-40B4-BE49-F238E27FC236}">
                <a16:creationId xmlns:a16="http://schemas.microsoft.com/office/drawing/2014/main" id="{7DD0FCF1-DA9B-CAA2-23E0-1C4DF4D550A1}"/>
              </a:ext>
            </a:extLst>
          </p:cNvPr>
          <p:cNvSpPr txBox="1"/>
          <p:nvPr/>
        </p:nvSpPr>
        <p:spPr>
          <a:xfrm>
            <a:off x="721951" y="2517306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42" name="TextBox 8041">
            <a:extLst>
              <a:ext uri="{FF2B5EF4-FFF2-40B4-BE49-F238E27FC236}">
                <a16:creationId xmlns:a16="http://schemas.microsoft.com/office/drawing/2014/main" id="{F6AFB85B-4349-E02C-2F6A-7FA30C424AD6}"/>
              </a:ext>
            </a:extLst>
          </p:cNvPr>
          <p:cNvSpPr txBox="1"/>
          <p:nvPr/>
        </p:nvSpPr>
        <p:spPr>
          <a:xfrm>
            <a:off x="721951" y="3552054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세그멘테이션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</a:t>
            </a:r>
          </a:p>
        </p:txBody>
      </p:sp>
      <p:sp>
        <p:nvSpPr>
          <p:cNvPr id="8045" name="TextBox 8044">
            <a:extLst>
              <a:ext uri="{FF2B5EF4-FFF2-40B4-BE49-F238E27FC236}">
                <a16:creationId xmlns:a16="http://schemas.microsoft.com/office/drawing/2014/main" id="{24B6B4BA-95C1-9310-AF3A-50D8101BE561}"/>
              </a:ext>
            </a:extLst>
          </p:cNvPr>
          <p:cNvSpPr txBox="1"/>
          <p:nvPr/>
        </p:nvSpPr>
        <p:spPr>
          <a:xfrm>
            <a:off x="4780248" y="1500442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진행</a:t>
            </a:r>
          </a:p>
        </p:txBody>
      </p:sp>
      <p:sp>
        <p:nvSpPr>
          <p:cNvPr id="8046" name="TextBox 8045">
            <a:extLst>
              <a:ext uri="{FF2B5EF4-FFF2-40B4-BE49-F238E27FC236}">
                <a16:creationId xmlns:a16="http://schemas.microsoft.com/office/drawing/2014/main" id="{4CFC83BA-F3C5-D9F6-E283-4BB784F7E180}"/>
              </a:ext>
            </a:extLst>
          </p:cNvPr>
          <p:cNvSpPr txBox="1"/>
          <p:nvPr/>
        </p:nvSpPr>
        <p:spPr>
          <a:xfrm>
            <a:off x="4780248" y="2301281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PDF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진행</a:t>
            </a:r>
          </a:p>
        </p:txBody>
      </p:sp>
      <p:sp>
        <p:nvSpPr>
          <p:cNvPr id="8047" name="TextBox 8046">
            <a:extLst>
              <a:ext uri="{FF2B5EF4-FFF2-40B4-BE49-F238E27FC236}">
                <a16:creationId xmlns:a16="http://schemas.microsoft.com/office/drawing/2014/main" id="{447CF7AA-7B86-B7EB-7F41-A6E90A6C8533}"/>
              </a:ext>
            </a:extLst>
          </p:cNvPr>
          <p:cNvSpPr txBox="1"/>
          <p:nvPr/>
        </p:nvSpPr>
        <p:spPr>
          <a:xfrm>
            <a:off x="4780248" y="3120341"/>
            <a:ext cx="3637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세그멘테이션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 수정</a:t>
            </a:r>
          </a:p>
        </p:txBody>
      </p:sp>
      <p:sp>
        <p:nvSpPr>
          <p:cNvPr id="8048" name="TextBox 8047">
            <a:extLst>
              <a:ext uri="{FF2B5EF4-FFF2-40B4-BE49-F238E27FC236}">
                <a16:creationId xmlns:a16="http://schemas.microsoft.com/office/drawing/2014/main" id="{6B2437CE-7CBA-3B0F-5779-117F913243A9}"/>
              </a:ext>
            </a:extLst>
          </p:cNvPr>
          <p:cNvSpPr txBox="1"/>
          <p:nvPr/>
        </p:nvSpPr>
        <p:spPr>
          <a:xfrm>
            <a:off x="4780248" y="3927271"/>
            <a:ext cx="3637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진행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서기</a:t>
            </a:r>
          </a:p>
        </p:txBody>
      </p:sp>
      <p:sp>
        <p:nvSpPr>
          <p:cNvPr id="8051" name="직사각형 8050">
            <a:extLst>
              <a:ext uri="{FF2B5EF4-FFF2-40B4-BE49-F238E27FC236}">
                <a16:creationId xmlns:a16="http://schemas.microsoft.com/office/drawing/2014/main" id="{9AE32388-0D70-29AE-32D3-2D369319D156}"/>
              </a:ext>
            </a:extLst>
          </p:cNvPr>
          <p:cNvSpPr/>
          <p:nvPr/>
        </p:nvSpPr>
        <p:spPr>
          <a:xfrm>
            <a:off x="553344" y="1228710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2" name="직사각형 8051">
            <a:extLst>
              <a:ext uri="{FF2B5EF4-FFF2-40B4-BE49-F238E27FC236}">
                <a16:creationId xmlns:a16="http://schemas.microsoft.com/office/drawing/2014/main" id="{23A4868E-83A2-7213-4662-00C75696455C}"/>
              </a:ext>
            </a:extLst>
          </p:cNvPr>
          <p:cNvSpPr/>
          <p:nvPr/>
        </p:nvSpPr>
        <p:spPr>
          <a:xfrm>
            <a:off x="553344" y="2257733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3" name="직사각형 8052">
            <a:extLst>
              <a:ext uri="{FF2B5EF4-FFF2-40B4-BE49-F238E27FC236}">
                <a16:creationId xmlns:a16="http://schemas.microsoft.com/office/drawing/2014/main" id="{38EC4D33-287D-112B-9281-4367CFC04DF9}"/>
              </a:ext>
            </a:extLst>
          </p:cNvPr>
          <p:cNvSpPr/>
          <p:nvPr/>
        </p:nvSpPr>
        <p:spPr>
          <a:xfrm>
            <a:off x="553344" y="3309729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4" name="직사각형 8053">
            <a:extLst>
              <a:ext uri="{FF2B5EF4-FFF2-40B4-BE49-F238E27FC236}">
                <a16:creationId xmlns:a16="http://schemas.microsoft.com/office/drawing/2014/main" id="{506F5A7F-1EA0-D19B-584E-059A396E3233}"/>
              </a:ext>
            </a:extLst>
          </p:cNvPr>
          <p:cNvSpPr/>
          <p:nvPr/>
        </p:nvSpPr>
        <p:spPr>
          <a:xfrm>
            <a:off x="4545375" y="1228710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5" name="직사각형 8054">
            <a:extLst>
              <a:ext uri="{FF2B5EF4-FFF2-40B4-BE49-F238E27FC236}">
                <a16:creationId xmlns:a16="http://schemas.microsoft.com/office/drawing/2014/main" id="{305116C6-A5DE-A653-2D57-E6CBEBE72143}"/>
              </a:ext>
            </a:extLst>
          </p:cNvPr>
          <p:cNvSpPr/>
          <p:nvPr/>
        </p:nvSpPr>
        <p:spPr>
          <a:xfrm>
            <a:off x="4545375" y="2067646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6" name="직사각형 8055">
            <a:extLst>
              <a:ext uri="{FF2B5EF4-FFF2-40B4-BE49-F238E27FC236}">
                <a16:creationId xmlns:a16="http://schemas.microsoft.com/office/drawing/2014/main" id="{38416E3E-DFA8-5D1F-CF85-167C449291C4}"/>
              </a:ext>
            </a:extLst>
          </p:cNvPr>
          <p:cNvSpPr/>
          <p:nvPr/>
        </p:nvSpPr>
        <p:spPr>
          <a:xfrm>
            <a:off x="4545375" y="3721331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57" name="직사각형 8056">
            <a:extLst>
              <a:ext uri="{FF2B5EF4-FFF2-40B4-BE49-F238E27FC236}">
                <a16:creationId xmlns:a16="http://schemas.microsoft.com/office/drawing/2014/main" id="{E59500B0-E75F-8B6B-0AA5-5703BF6E8066}"/>
              </a:ext>
            </a:extLst>
          </p:cNvPr>
          <p:cNvSpPr/>
          <p:nvPr/>
        </p:nvSpPr>
        <p:spPr>
          <a:xfrm>
            <a:off x="4545375" y="2855860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00414"/>
      </p:ext>
    </p:extLst>
  </p:cSld>
  <p:clrMapOvr>
    <a:masterClrMapping/>
  </p:clrMapOvr>
</p:sld>
</file>

<file path=ppt/theme/theme1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323F4F"/>
      </a:dk2>
      <a:lt2>
        <a:srgbClr val="59C0E5"/>
      </a:lt2>
      <a:accent1>
        <a:srgbClr val="FFF5EF"/>
      </a:accent1>
      <a:accent2>
        <a:srgbClr val="6C67B8"/>
      </a:accent2>
      <a:accent3>
        <a:srgbClr val="FF9FB8"/>
      </a:accent3>
      <a:accent4>
        <a:srgbClr val="89A6DD"/>
      </a:accent4>
      <a:accent5>
        <a:srgbClr val="F2C6C2"/>
      </a:accent5>
      <a:accent6>
        <a:srgbClr val="70AD47"/>
      </a:accent6>
      <a:hlink>
        <a:srgbClr val="0563C1"/>
      </a:hlink>
      <a:folHlink>
        <a:srgbClr val="954F72"/>
      </a:folHlink>
    </a:clrScheme>
    <a:fontScheme name="Big_Bottom_Cartoon">
      <a:majorFont>
        <a:latin typeface="Big_Bottom_Cartoon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12396</TotalTime>
  <Words>5017</Words>
  <Application>Microsoft Office PowerPoint</Application>
  <PresentationFormat>화면 슬라이드 쇼(16:9)</PresentationFormat>
  <Paragraphs>781</Paragraphs>
  <Slides>54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54</vt:i4>
      </vt:variant>
    </vt:vector>
  </HeadingPairs>
  <TitlesOfParts>
    <vt:vector size="66" baseType="lpstr">
      <vt:lpstr>Big_Bottom_Cartoon</vt:lpstr>
      <vt:lpstr>나눔고딕</vt:lpstr>
      <vt:lpstr>나눔바른고딕</vt:lpstr>
      <vt:lpstr>맑은 고딕</vt:lpstr>
      <vt:lpstr>학교안심 지우개 R</vt:lpstr>
      <vt:lpstr>한컴 말랑말랑 Bold</vt:lpstr>
      <vt:lpstr>Arial</vt:lpstr>
      <vt:lpstr>Calibri</vt:lpstr>
      <vt:lpstr>Wingdings</vt:lpstr>
      <vt:lpstr>3_Simple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OCR을 활용한 표시 디자인 문자 인식 자동화 프로그램</dc:title>
  <dc:creator>HL</dc:creator>
  <cp:lastModifiedBy>블루커뮤니케이션</cp:lastModifiedBy>
  <cp:revision>801</cp:revision>
  <dcterms:modified xsi:type="dcterms:W3CDTF">2024-04-22T07:04:00Z</dcterms:modified>
</cp:coreProperties>
</file>